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33"/>
  </p:notesMasterIdLst>
  <p:sldIdLst>
    <p:sldId id="457" r:id="rId2"/>
    <p:sldId id="456" r:id="rId3"/>
    <p:sldId id="458" r:id="rId4"/>
    <p:sldId id="459" r:id="rId5"/>
    <p:sldId id="460" r:id="rId6"/>
    <p:sldId id="461" r:id="rId7"/>
    <p:sldId id="462" r:id="rId8"/>
    <p:sldId id="380" r:id="rId9"/>
    <p:sldId id="376" r:id="rId10"/>
    <p:sldId id="385" r:id="rId11"/>
    <p:sldId id="468" r:id="rId12"/>
    <p:sldId id="389" r:id="rId13"/>
    <p:sldId id="381" r:id="rId14"/>
    <p:sldId id="390" r:id="rId15"/>
    <p:sldId id="383" r:id="rId16"/>
    <p:sldId id="464" r:id="rId17"/>
    <p:sldId id="384" r:id="rId18"/>
    <p:sldId id="391" r:id="rId19"/>
    <p:sldId id="466" r:id="rId20"/>
    <p:sldId id="472" r:id="rId21"/>
    <p:sldId id="475" r:id="rId22"/>
    <p:sldId id="474" r:id="rId23"/>
    <p:sldId id="373" r:id="rId24"/>
    <p:sldId id="478" r:id="rId25"/>
    <p:sldId id="479" r:id="rId26"/>
    <p:sldId id="481" r:id="rId27"/>
    <p:sldId id="482" r:id="rId28"/>
    <p:sldId id="484" r:id="rId29"/>
    <p:sldId id="486" r:id="rId30"/>
    <p:sldId id="477" r:id="rId31"/>
    <p:sldId id="445" r:id="rId32"/>
  </p:sldIdLst>
  <p:sldSz cx="9144000" cy="6858000" type="screen4x3"/>
  <p:notesSz cx="6797675" cy="9926638"/>
  <p:embeddedFontLst>
    <p:embeddedFont>
      <p:font typeface="Simplified Arabic Fixed" panose="02070309020205020404" pitchFamily="49" charset="-78"/>
      <p:regular r:id="rId34"/>
    </p:embeddedFont>
    <p:embeddedFont>
      <p:font typeface="Calibri" panose="020F0502020204030204" pitchFamily="34" charset="0"/>
      <p:regular r:id="rId35"/>
      <p:bold r:id="rId36"/>
      <p:italic r:id="rId37"/>
      <p:boldItalic r:id="rId38"/>
    </p:embeddedFont>
    <p:embeddedFont>
      <p:font typeface="Arial Narrow" panose="020B0606020202030204" pitchFamily="34" charset="0"/>
      <p:regular r:id="rId39"/>
      <p:bold r:id="rId40"/>
      <p:italic r:id="rId41"/>
      <p:boldItalic r:id="rId42"/>
    </p:embeddedFont>
    <p:embeddedFont>
      <p:font typeface="PT Sans" panose="020B0604020202020204" charset="-52"/>
      <p:regular r:id="rId43"/>
      <p:bold r:id="rId44"/>
      <p:italic r:id="rId45"/>
      <p:boldItalic r:id="rId46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B2D2A"/>
    <a:srgbClr val="E9EFF7"/>
    <a:srgbClr val="BA2441"/>
    <a:srgbClr val="00549F"/>
    <a:srgbClr val="AAA9A9"/>
    <a:srgbClr val="E467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698" autoAdjust="0"/>
  </p:normalViewPr>
  <p:slideViewPr>
    <p:cSldViewPr>
      <p:cViewPr>
        <p:scale>
          <a:sx n="111" d="100"/>
          <a:sy n="111" d="100"/>
        </p:scale>
        <p:origin x="-161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openxmlformats.org/officeDocument/2006/relationships/font" Target="fonts/font13.fntdata"/><Relationship Id="rId20" Type="http://schemas.openxmlformats.org/officeDocument/2006/relationships/slide" Target="slides/slide19.xml"/><Relationship Id="rId41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24AB5D-D155-4A43-8210-1F828EF8D3EB}" type="datetimeFigureOut">
              <a:rPr lang="ru-RU" smtClean="0"/>
              <a:t>25.10.2018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3E9CC2-CD14-4F92-8245-B55622223C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3714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3E9CC2-CD14-4F92-8245-B55622223CEA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7249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3E9CC2-CD14-4F92-8245-B55622223CEA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7249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3E9CC2-CD14-4F92-8245-B55622223CEA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7249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3E9CC2-CD14-4F92-8245-B55622223CEA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7249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3E9CC2-CD14-4F92-8245-B55622223CEA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7249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3E9CC2-CD14-4F92-8245-B55622223CEA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7249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3E9CC2-CD14-4F92-8245-B55622223CEA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7249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3E9CC2-CD14-4F92-8245-B55622223CEA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7249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3E9CC2-CD14-4F92-8245-B55622223CEA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7249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3E9CC2-CD14-4F92-8245-B55622223CEA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7249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3E9CC2-CD14-4F92-8245-B55622223CEA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7249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Доля</a:t>
            </a:r>
            <a:r>
              <a:rPr lang="ru-RU" baseline="0" dirty="0" smtClean="0"/>
              <a:t> иностранных студентов имеет устойчивую тенденцию к росту, в настоящий момент составляет 24% от общего контингента приема. Доля РТ сократилась на 4% и составила в 2017 году 55%, при этом количество студентов из Казани существенно растет с 24% в 2015 году до 37% в 2017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3E9CC2-CD14-4F92-8245-B55622223CEA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51239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3E9CC2-CD14-4F92-8245-B55622223CEA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7249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3E9CC2-CD14-4F92-8245-B55622223CEA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7249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ACF7E-C129-479B-A3D6-FF855701F5B0}" type="datetime1">
              <a:rPr lang="ru-RU" smtClean="0"/>
              <a:t>25.10.2018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BD83-C0FF-4781-8E77-71B56794BA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4301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4D190-F067-445D-B051-5FB00A97D0C0}" type="datetime1">
              <a:rPr lang="ru-RU" smtClean="0"/>
              <a:t>25.10.2018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BD83-C0FF-4781-8E77-71B56794BA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5590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88B0E-1F27-46B1-8E37-A88956E40764}" type="datetime1">
              <a:rPr lang="ru-RU" smtClean="0"/>
              <a:t>25.10.2018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BD83-C0FF-4781-8E77-71B56794BA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1273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99450-F7FC-458E-89AD-C363A83AE4BA}" type="datetime1">
              <a:rPr lang="ru-RU" smtClean="0"/>
              <a:t>25.10.2018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BD83-C0FF-4781-8E77-71B56794BA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986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AA607-309E-4198-9A07-1269495271C2}" type="datetime1">
              <a:rPr lang="ru-RU" smtClean="0"/>
              <a:t>25.10.2018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BD83-C0FF-4781-8E77-71B56794BA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5782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1586D-6025-4FEA-ABEE-2D0BDCF9415E}" type="datetime1">
              <a:rPr lang="ru-RU" smtClean="0"/>
              <a:t>25.10.2018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BD83-C0FF-4781-8E77-71B56794BA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7966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79B68-493E-4E4B-AB5B-D5B037793A9D}" type="datetime1">
              <a:rPr lang="ru-RU" smtClean="0"/>
              <a:t>25.10.2018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BD83-C0FF-4781-8E77-71B56794BA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1011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DBDD5-0EF8-40CD-8642-AFBD2CC8C0AA}" type="datetime1">
              <a:rPr lang="ru-RU" smtClean="0"/>
              <a:t>25.10.2018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BD83-C0FF-4781-8E77-71B56794BA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9440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59CDB-D522-4EF1-9BA5-5B727C4758ED}" type="datetime1">
              <a:rPr lang="ru-RU" smtClean="0"/>
              <a:t>25.10.2018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BD83-C0FF-4781-8E77-71B56794BA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8765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472C0-F9AF-49BD-A7F9-E401A0173345}" type="datetime1">
              <a:rPr lang="ru-RU" smtClean="0"/>
              <a:t>25.10.2018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BD83-C0FF-4781-8E77-71B56794BA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1740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7A0E3-C179-47D5-BE37-020E7B74A0C6}" type="datetime1">
              <a:rPr lang="ru-RU" smtClean="0"/>
              <a:t>25.10.2018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BD83-C0FF-4781-8E77-71B56794BA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3997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CDFCE8-0AF9-4163-B137-965C04B43A75}" type="datetime1">
              <a:rPr lang="ru-RU" smtClean="0"/>
              <a:t>25.10.2018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A1BD83-C0FF-4781-8E77-71B56794BA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0442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1.pn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11" Type="http://schemas.openxmlformats.org/officeDocument/2006/relationships/image" Target="../media/image31.png"/><Relationship Id="rId5" Type="http://schemas.openxmlformats.org/officeDocument/2006/relationships/image" Target="../media/image25.jpeg"/><Relationship Id="rId10" Type="http://schemas.openxmlformats.org/officeDocument/2006/relationships/image" Target="../media/image30.png"/><Relationship Id="rId4" Type="http://schemas.openxmlformats.org/officeDocument/2006/relationships/image" Target="../media/image24.jpeg"/><Relationship Id="rId9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3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1" descr="C:\Documents and Settings\ANShakurova\Рабочий стол\Лого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8546" y="1196752"/>
            <a:ext cx="8892480" cy="34992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2223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BD83-C0FF-4781-8E77-71B56794BA5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764704"/>
            <a:ext cx="8323091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7707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BD83-C0FF-4781-8E77-71B56794BA5B}" type="slidenum">
              <a:rPr lang="ru-RU" smtClean="0"/>
              <a:t>3</a:t>
            </a:fld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16632"/>
            <a:ext cx="4895325" cy="6165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" descr="C:\Documents and Settings\ANShakurova\Рабочий стол\Лого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68131"/>
            <a:ext cx="1547584" cy="755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94166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BD83-C0FF-4781-8E77-71B56794BA5B}" type="slidenum">
              <a:rPr lang="ru-RU" smtClean="0"/>
              <a:t>4</a:t>
            </a:fld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709" y="1"/>
            <a:ext cx="4963404" cy="6165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" descr="C:\Documents and Settings\ANShakurova\Рабочий стол\Лого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68131"/>
            <a:ext cx="1547584" cy="755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63674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BD83-C0FF-4781-8E77-71B56794BA5B}" type="slidenum">
              <a:rPr lang="ru-RU" smtClean="0"/>
              <a:t>5</a:t>
            </a:fld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3" y="308925"/>
            <a:ext cx="4920779" cy="643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" descr="C:\Documents and Settings\ANShakurova\Рабочий стол\Лого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521" y="116632"/>
            <a:ext cx="1547584" cy="755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23096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BD83-C0FF-4781-8E77-71B56794BA5B}" type="slidenum">
              <a:rPr lang="ru-RU" smtClean="0"/>
              <a:t>6</a:t>
            </a:fld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76153"/>
            <a:ext cx="4900588" cy="642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" descr="C:\Documents and Settings\ANShakurova\Рабочий стол\Лого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521" y="116632"/>
            <a:ext cx="1547584" cy="755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99344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BD83-C0FF-4781-8E77-71B56794BA5B}" type="slidenum">
              <a:rPr lang="ru-RU" smtClean="0"/>
              <a:t>7</a:t>
            </a:fld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65" y="332656"/>
            <a:ext cx="8526735" cy="565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" descr="C:\Documents and Settings\ANShakurova\Рабочий стол\Лого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521" y="116632"/>
            <a:ext cx="1547584" cy="755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43479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" descr="C:\Documents and Settings\ANShakurova\Рабочий стол\Лого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52506"/>
            <a:ext cx="1728759" cy="68027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966851" y="292586"/>
            <a:ext cx="50914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Arial Narrow" pitchFamily="34" charset="0"/>
                <a:ea typeface="PT Sans" charset="-52"/>
              </a:rPr>
              <a:t> ПРОГРАММЫ БАКАЛАВРИАТА   В  2019  ГОДУ</a:t>
            </a:r>
            <a:endParaRPr lang="ru-RU" sz="2000" b="1" dirty="0">
              <a:solidFill>
                <a:srgbClr val="C00000"/>
              </a:solidFill>
              <a:latin typeface="Arial Narrow" pitchFamily="34" charset="0"/>
              <a:ea typeface="PT Sans" charset="-5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23528" y="839333"/>
            <a:ext cx="828092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Arial Narrow" pitchFamily="34" charset="0"/>
              </a:rPr>
              <a:t>38.03.01 Экономика</a:t>
            </a:r>
            <a:endParaRPr lang="en-US" sz="2000" b="1" dirty="0" smtClean="0">
              <a:solidFill>
                <a:srgbClr val="C00000"/>
              </a:solidFill>
              <a:latin typeface="Arial Narrow" pitchFamily="34" charset="0"/>
            </a:endParaRPr>
          </a:p>
          <a:p>
            <a:r>
              <a:rPr lang="ru-RU" sz="1600" dirty="0" smtClean="0">
                <a:solidFill>
                  <a:srgbClr val="C00000"/>
                </a:solidFill>
                <a:latin typeface="Arial Narrow" pitchFamily="34" charset="0"/>
              </a:rPr>
              <a:t>цифровая экономика; финансы </a:t>
            </a:r>
            <a:r>
              <a:rPr lang="ru-RU" sz="1600" dirty="0">
                <a:solidFill>
                  <a:srgbClr val="C00000"/>
                </a:solidFill>
                <a:latin typeface="Arial Narrow" pitchFamily="34" charset="0"/>
              </a:rPr>
              <a:t>и кредит; </a:t>
            </a:r>
            <a:r>
              <a:rPr lang="ru-RU" sz="1600" dirty="0" smtClean="0">
                <a:solidFill>
                  <a:srgbClr val="C00000"/>
                </a:solidFill>
                <a:latin typeface="Arial Narrow" pitchFamily="34" charset="0"/>
              </a:rPr>
              <a:t>внутренний аудит; бухгалтерский </a:t>
            </a:r>
            <a:r>
              <a:rPr lang="ru-RU" sz="1600" dirty="0">
                <a:solidFill>
                  <a:srgbClr val="C00000"/>
                </a:solidFill>
                <a:latin typeface="Arial Narrow" pitchFamily="34" charset="0"/>
              </a:rPr>
              <a:t>учет, анализ и аудит; </a:t>
            </a:r>
            <a:r>
              <a:rPr lang="ru-RU" sz="1600" dirty="0" smtClean="0">
                <a:solidFill>
                  <a:srgbClr val="C00000"/>
                </a:solidFill>
                <a:latin typeface="Arial Narrow" pitchFamily="34" charset="0"/>
              </a:rPr>
              <a:t>оценка </a:t>
            </a:r>
            <a:r>
              <a:rPr lang="ru-RU" sz="1600" dirty="0">
                <a:solidFill>
                  <a:srgbClr val="C00000"/>
                </a:solidFill>
                <a:latin typeface="Arial Narrow" pitchFamily="34" charset="0"/>
              </a:rPr>
              <a:t>бизнеса и </a:t>
            </a:r>
            <a:r>
              <a:rPr lang="ru-RU" sz="1600" dirty="0" smtClean="0">
                <a:solidFill>
                  <a:srgbClr val="C00000"/>
                </a:solidFill>
                <a:latin typeface="Arial Narrow" pitchFamily="34" charset="0"/>
              </a:rPr>
              <a:t>рисков; экономика </a:t>
            </a:r>
            <a:r>
              <a:rPr lang="ru-RU" sz="1600" dirty="0">
                <a:solidFill>
                  <a:srgbClr val="C00000"/>
                </a:solidFill>
                <a:latin typeface="Arial Narrow" pitchFamily="34" charset="0"/>
              </a:rPr>
              <a:t>предприятий и </a:t>
            </a:r>
            <a:r>
              <a:rPr lang="ru-RU" sz="1600" dirty="0" smtClean="0">
                <a:solidFill>
                  <a:srgbClr val="C00000"/>
                </a:solidFill>
                <a:latin typeface="Arial Narrow" pitchFamily="34" charset="0"/>
              </a:rPr>
              <a:t>организаций; корпоративные финансы; мировая </a:t>
            </a:r>
            <a:r>
              <a:rPr lang="ru-RU" sz="1600" dirty="0">
                <a:solidFill>
                  <a:srgbClr val="C00000"/>
                </a:solidFill>
                <a:latin typeface="Arial Narrow" pitchFamily="34" charset="0"/>
              </a:rPr>
              <a:t>и региональная экономика</a:t>
            </a:r>
            <a:r>
              <a:rPr lang="ru-RU" sz="1600" dirty="0" smtClean="0">
                <a:solidFill>
                  <a:srgbClr val="C00000"/>
                </a:solidFill>
                <a:latin typeface="Arial Narrow" pitchFamily="34" charset="0"/>
              </a:rPr>
              <a:t>; налоги </a:t>
            </a:r>
            <a:r>
              <a:rPr lang="ru-RU" sz="1600" dirty="0">
                <a:solidFill>
                  <a:srgbClr val="C00000"/>
                </a:solidFill>
                <a:latin typeface="Arial Narrow" pitchFamily="34" charset="0"/>
              </a:rPr>
              <a:t>и налогообложение;  </a:t>
            </a:r>
            <a:r>
              <a:rPr lang="ru-RU" sz="1600" dirty="0" smtClean="0">
                <a:solidFill>
                  <a:srgbClr val="C00000"/>
                </a:solidFill>
                <a:latin typeface="Arial Narrow" pitchFamily="34" charset="0"/>
              </a:rPr>
              <a:t>экономика </a:t>
            </a:r>
            <a:r>
              <a:rPr lang="ru-RU" sz="1600" dirty="0">
                <a:solidFill>
                  <a:srgbClr val="C00000"/>
                </a:solidFill>
                <a:latin typeface="Arial Narrow" pitchFamily="34" charset="0"/>
              </a:rPr>
              <a:t>проектной деятельности;  </a:t>
            </a:r>
            <a:r>
              <a:rPr lang="ru-RU" sz="1600" dirty="0" smtClean="0">
                <a:solidFill>
                  <a:srgbClr val="C00000"/>
                </a:solidFill>
                <a:latin typeface="Arial Narrow" pitchFamily="34" charset="0"/>
              </a:rPr>
              <a:t>   </a:t>
            </a:r>
            <a:r>
              <a:rPr lang="ru-RU" sz="1600" dirty="0">
                <a:solidFill>
                  <a:srgbClr val="C00000"/>
                </a:solidFill>
                <a:latin typeface="Arial Narrow" pitchFamily="34" charset="0"/>
              </a:rPr>
              <a:t>мировая и региональная экономика </a:t>
            </a:r>
            <a:endParaRPr lang="en-US" sz="1600" dirty="0">
              <a:solidFill>
                <a:srgbClr val="C00000"/>
              </a:solidFill>
              <a:latin typeface="Arial Narrow" pitchFamily="34" charset="0"/>
            </a:endParaRPr>
          </a:p>
          <a:p>
            <a:r>
              <a:rPr lang="ru-RU" altLang="ru-RU" sz="2000" b="1" dirty="0" smtClean="0">
                <a:solidFill>
                  <a:srgbClr val="000000"/>
                </a:solidFill>
              </a:rPr>
              <a:t>(в том числе реализация с применением дистанционных технологий)</a:t>
            </a:r>
          </a:p>
          <a:p>
            <a:r>
              <a:rPr lang="ru-RU" altLang="ru-RU" sz="2000" b="1" i="1" dirty="0" smtClean="0">
                <a:solidFill>
                  <a:srgbClr val="000000"/>
                </a:solidFill>
              </a:rPr>
              <a:t>Потенциал</a:t>
            </a:r>
            <a:r>
              <a:rPr lang="ru-RU" altLang="ru-RU" sz="2000" b="1" i="1" dirty="0">
                <a:solidFill>
                  <a:srgbClr val="000000"/>
                </a:solidFill>
              </a:rPr>
              <a:t>:</a:t>
            </a:r>
            <a:r>
              <a:rPr lang="ru-RU" altLang="ru-RU" sz="2000" dirty="0">
                <a:solidFill>
                  <a:srgbClr val="000000"/>
                </a:solidFill>
              </a:rPr>
              <a:t>      </a:t>
            </a:r>
            <a:endParaRPr lang="ru-RU" altLang="ru-RU" sz="2000" dirty="0" smtClean="0">
              <a:solidFill>
                <a:srgbClr val="0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altLang="ru-RU" sz="2000" dirty="0" smtClean="0">
                <a:solidFill>
                  <a:srgbClr val="000000"/>
                </a:solidFill>
              </a:rPr>
              <a:t>Административное управление</a:t>
            </a:r>
          </a:p>
          <a:p>
            <a:r>
              <a:rPr lang="ru-RU" altLang="ru-RU" sz="2000" b="1" i="1" dirty="0" smtClean="0">
                <a:solidFill>
                  <a:srgbClr val="000000"/>
                </a:solidFill>
              </a:rPr>
              <a:t>Трудоустройство:         </a:t>
            </a:r>
            <a:r>
              <a:rPr lang="ru-RU" altLang="ru-RU" sz="2000" b="1" i="1" dirty="0">
                <a:solidFill>
                  <a:schemeClr val="bg1"/>
                </a:solidFill>
              </a:rPr>
              <a:t>Административное </a:t>
            </a:r>
            <a:r>
              <a:rPr lang="ru-RU" altLang="ru-RU" sz="2000" b="1" i="1" dirty="0" smtClean="0">
                <a:solidFill>
                  <a:schemeClr val="bg1"/>
                </a:solidFill>
              </a:rPr>
              <a:t>управление</a:t>
            </a:r>
            <a:endParaRPr lang="ru-RU" altLang="ru-RU" sz="2000" b="1" i="1" dirty="0">
              <a:solidFill>
                <a:schemeClr val="bg1"/>
              </a:solidFill>
            </a:endParaRPr>
          </a:p>
          <a:p>
            <a:pPr marL="342900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altLang="ru-RU" sz="2000" dirty="0" smtClean="0">
                <a:solidFill>
                  <a:srgbClr val="000000"/>
                </a:solidFill>
              </a:rPr>
              <a:t>Аудиторские </a:t>
            </a:r>
            <a:r>
              <a:rPr lang="ru-RU" altLang="ru-RU" sz="2000" dirty="0">
                <a:solidFill>
                  <a:srgbClr val="000000"/>
                </a:solidFill>
              </a:rPr>
              <a:t>и консалтинговые </a:t>
            </a:r>
            <a:r>
              <a:rPr lang="ru-RU" altLang="ru-RU" sz="2000" dirty="0" smtClean="0">
                <a:solidFill>
                  <a:srgbClr val="000000"/>
                </a:solidFill>
              </a:rPr>
              <a:t>компании; банки</a:t>
            </a:r>
            <a:r>
              <a:rPr lang="ru-RU" altLang="ru-RU" sz="2000" dirty="0">
                <a:solidFill>
                  <a:srgbClr val="000000"/>
                </a:solidFill>
              </a:rPr>
              <a:t>, </a:t>
            </a:r>
            <a:r>
              <a:rPr lang="ru-RU" altLang="ru-RU" sz="2000" dirty="0" err="1">
                <a:solidFill>
                  <a:srgbClr val="000000"/>
                </a:solidFill>
              </a:rPr>
              <a:t>и</a:t>
            </a:r>
            <a:r>
              <a:rPr lang="ru-RU" altLang="ru-RU" sz="2000" dirty="0" err="1" smtClean="0">
                <a:solidFill>
                  <a:srgbClr val="000000"/>
                </a:solidFill>
              </a:rPr>
              <a:t>нвест</a:t>
            </a:r>
            <a:r>
              <a:rPr lang="ru-RU" altLang="ru-RU" sz="2000" dirty="0">
                <a:solidFill>
                  <a:srgbClr val="000000"/>
                </a:solidFill>
              </a:rPr>
              <a:t>. ф</a:t>
            </a:r>
            <a:r>
              <a:rPr lang="ru-RU" altLang="ru-RU" sz="2000" dirty="0" smtClean="0">
                <a:solidFill>
                  <a:srgbClr val="000000"/>
                </a:solidFill>
              </a:rPr>
              <a:t>онды</a:t>
            </a:r>
          </a:p>
          <a:p>
            <a:pPr marL="342900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altLang="ru-RU" sz="2000" dirty="0">
                <a:solidFill>
                  <a:srgbClr val="000000"/>
                </a:solidFill>
              </a:rPr>
              <a:t>Нефтегазовый </a:t>
            </a:r>
            <a:r>
              <a:rPr lang="ru-RU" altLang="ru-RU" sz="2000" dirty="0" smtClean="0">
                <a:solidFill>
                  <a:srgbClr val="000000"/>
                </a:solidFill>
              </a:rPr>
              <a:t>сектор; компании</a:t>
            </a:r>
            <a:r>
              <a:rPr lang="ru-RU" altLang="ru-RU" sz="2000" dirty="0">
                <a:solidFill>
                  <a:srgbClr val="000000"/>
                </a:solidFill>
              </a:rPr>
              <a:t>, добывающие полезные ископаемые</a:t>
            </a:r>
          </a:p>
          <a:p>
            <a:pPr marL="342900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altLang="ru-RU" sz="2000" dirty="0" err="1">
                <a:solidFill>
                  <a:srgbClr val="000000"/>
                </a:solidFill>
              </a:rPr>
              <a:t>Стартапы</a:t>
            </a:r>
            <a:r>
              <a:rPr lang="ru-RU" altLang="ru-RU" sz="2000" dirty="0">
                <a:solidFill>
                  <a:srgbClr val="000000"/>
                </a:solidFill>
              </a:rPr>
              <a:t>, </a:t>
            </a:r>
            <a:r>
              <a:rPr lang="ru-RU" altLang="ru-RU" sz="2000" dirty="0" smtClean="0">
                <a:solidFill>
                  <a:srgbClr val="000000"/>
                </a:solidFill>
              </a:rPr>
              <a:t>корп</a:t>
            </a:r>
            <a:r>
              <a:rPr lang="ru-RU" altLang="ru-RU" sz="2000" dirty="0">
                <a:solidFill>
                  <a:srgbClr val="000000"/>
                </a:solidFill>
              </a:rPr>
              <a:t>. расследования и безопасность, </a:t>
            </a:r>
            <a:r>
              <a:rPr lang="ru-RU" altLang="ru-RU" sz="2000" dirty="0" smtClean="0">
                <a:solidFill>
                  <a:srgbClr val="000000"/>
                </a:solidFill>
              </a:rPr>
              <a:t>собственный </a:t>
            </a:r>
            <a:r>
              <a:rPr lang="ru-RU" altLang="ru-RU" sz="2000" dirty="0">
                <a:solidFill>
                  <a:srgbClr val="000000"/>
                </a:solidFill>
              </a:rPr>
              <a:t>бизнес</a:t>
            </a:r>
          </a:p>
          <a:p>
            <a:pPr marL="342900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altLang="ru-RU" sz="2000" dirty="0">
                <a:solidFill>
                  <a:srgbClr val="000000"/>
                </a:solidFill>
              </a:rPr>
              <a:t>Индустриальный и энергетический </a:t>
            </a:r>
            <a:r>
              <a:rPr lang="ru-RU" altLang="ru-RU" sz="2000" dirty="0" smtClean="0">
                <a:solidFill>
                  <a:srgbClr val="000000"/>
                </a:solidFill>
              </a:rPr>
              <a:t>сектор</a:t>
            </a:r>
            <a:endParaRPr lang="ru-RU" altLang="ru-RU" sz="2000" dirty="0">
              <a:solidFill>
                <a:srgbClr val="000000"/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851" y="4602336"/>
            <a:ext cx="1819483" cy="1637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4843048"/>
            <a:ext cx="1333222" cy="1200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3003" y="4821173"/>
            <a:ext cx="1503025" cy="1357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889685"/>
            <a:ext cx="2310920" cy="1322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9529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" descr="C:\Documents and Settings\ANShakurova\Рабочий стол\Лого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47502"/>
            <a:ext cx="1728759" cy="68027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966851" y="292586"/>
            <a:ext cx="50914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Arial Narrow" pitchFamily="34" charset="0"/>
                <a:ea typeface="PT Sans" charset="-52"/>
              </a:rPr>
              <a:t> ПРОГРАММЫ БАКАЛАВРИАТА   В  2019  ГОДУ</a:t>
            </a:r>
            <a:endParaRPr lang="ru-RU" sz="2000" b="1" dirty="0">
              <a:solidFill>
                <a:srgbClr val="C00000"/>
              </a:solidFill>
              <a:latin typeface="Arial Narrow" pitchFamily="34" charset="0"/>
              <a:ea typeface="PT Sans" charset="-5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72120" y="845839"/>
            <a:ext cx="828092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Arial Narrow" pitchFamily="34" charset="0"/>
              </a:rPr>
              <a:t>38.03.02 Менеджмент</a:t>
            </a:r>
          </a:p>
          <a:p>
            <a:r>
              <a:rPr lang="ru-RU" sz="1600" dirty="0">
                <a:solidFill>
                  <a:srgbClr val="C00000"/>
                </a:solidFill>
                <a:latin typeface="Arial Narrow" pitchFamily="34" charset="0"/>
              </a:rPr>
              <a:t>управление  </a:t>
            </a:r>
            <a:r>
              <a:rPr lang="ru-RU" sz="1600" dirty="0" smtClean="0">
                <a:solidFill>
                  <a:srgbClr val="C00000"/>
                </a:solidFill>
                <a:latin typeface="Arial Narrow" pitchFamily="34" charset="0"/>
              </a:rPr>
              <a:t>бизнесом; бизнес-аналитика </a:t>
            </a:r>
            <a:r>
              <a:rPr lang="ru-RU" sz="1600" dirty="0">
                <a:solidFill>
                  <a:srgbClr val="C00000"/>
                </a:solidFill>
                <a:latin typeface="Arial Narrow" pitchFamily="34" charset="0"/>
              </a:rPr>
              <a:t>в управленческой деятельности; </a:t>
            </a:r>
            <a:r>
              <a:rPr lang="ru-RU" sz="1600" dirty="0" smtClean="0">
                <a:solidFill>
                  <a:srgbClr val="C00000"/>
                </a:solidFill>
                <a:latin typeface="Arial Narrow" pitchFamily="34" charset="0"/>
              </a:rPr>
              <a:t>финансовый </a:t>
            </a:r>
            <a:r>
              <a:rPr lang="ru-RU" sz="1600" dirty="0">
                <a:solidFill>
                  <a:srgbClr val="C00000"/>
                </a:solidFill>
                <a:latin typeface="Arial Narrow" pitchFamily="34" charset="0"/>
              </a:rPr>
              <a:t>менеджмент;</a:t>
            </a:r>
          </a:p>
          <a:p>
            <a:r>
              <a:rPr lang="ru-RU" sz="1600" dirty="0" smtClean="0">
                <a:solidFill>
                  <a:srgbClr val="C00000"/>
                </a:solidFill>
                <a:latin typeface="Arial Narrow" pitchFamily="34" charset="0"/>
              </a:rPr>
              <a:t>маркетинг; управление </a:t>
            </a:r>
            <a:r>
              <a:rPr lang="ru-RU" sz="1600" dirty="0">
                <a:solidFill>
                  <a:srgbClr val="C00000"/>
                </a:solidFill>
                <a:latin typeface="Arial Narrow" pitchFamily="34" charset="0"/>
              </a:rPr>
              <a:t>организациями сферы услуг</a:t>
            </a:r>
            <a:endParaRPr lang="en-US" sz="1600" dirty="0">
              <a:solidFill>
                <a:srgbClr val="C00000"/>
              </a:solidFill>
              <a:latin typeface="Arial Narrow" pitchFamily="34" charset="0"/>
            </a:endParaRPr>
          </a:p>
          <a:p>
            <a:endParaRPr lang="ru-RU" sz="2000" b="1" dirty="0" smtClean="0">
              <a:latin typeface="Arial Narrow" pitchFamily="34" charset="0"/>
            </a:endParaRPr>
          </a:p>
          <a:p>
            <a:r>
              <a:rPr lang="ru-RU" sz="2000" b="1" dirty="0" smtClean="0">
                <a:solidFill>
                  <a:srgbClr val="FF0000"/>
                </a:solidFill>
                <a:latin typeface="Arial Narrow" pitchFamily="34" charset="0"/>
              </a:rPr>
              <a:t>Экономика. Международный бизнес </a:t>
            </a:r>
          </a:p>
          <a:p>
            <a:endParaRPr lang="en-US" sz="2000" b="1" dirty="0" smtClean="0">
              <a:latin typeface="Arial Narrow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Arial Narrow" pitchFamily="34" charset="0"/>
              </a:rPr>
              <a:t>параллельное обучение совместно с </a:t>
            </a:r>
            <a:r>
              <a:rPr lang="en-US" sz="2000" dirty="0" smtClean="0">
                <a:latin typeface="Arial Narrow" pitchFamily="34" charset="0"/>
              </a:rPr>
              <a:t>University of London</a:t>
            </a:r>
            <a:r>
              <a:rPr lang="ru-RU" sz="2000" dirty="0" smtClean="0">
                <a:latin typeface="Arial Narrow" pitchFamily="34" charset="0"/>
              </a:rPr>
              <a:t> и </a:t>
            </a:r>
            <a:r>
              <a:rPr lang="en-US" sz="2000" dirty="0" smtClean="0">
                <a:latin typeface="Arial Narrow" pitchFamily="34" charset="0"/>
              </a:rPr>
              <a:t>LSE </a:t>
            </a:r>
            <a:r>
              <a:rPr lang="ru-RU" sz="2000" dirty="0" smtClean="0">
                <a:latin typeface="Arial Narrow" pitchFamily="34" charset="0"/>
              </a:rPr>
              <a:t> </a:t>
            </a:r>
            <a:endParaRPr lang="en-US" sz="2000" dirty="0" smtClean="0">
              <a:latin typeface="Arial Narrow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Arial Narrow" pitchFamily="34" charset="0"/>
              </a:rPr>
              <a:t>по итогам </a:t>
            </a:r>
            <a:r>
              <a:rPr lang="ru-RU" sz="2000" dirty="0">
                <a:latin typeface="Arial Narrow" pitchFamily="34" charset="0"/>
              </a:rPr>
              <a:t>окончания </a:t>
            </a:r>
            <a:r>
              <a:rPr lang="ru-RU" sz="2000" dirty="0" err="1">
                <a:latin typeface="Arial Narrow" pitchFamily="34" charset="0"/>
              </a:rPr>
              <a:t>бакалавриата</a:t>
            </a:r>
            <a:r>
              <a:rPr lang="ru-RU" sz="2000" dirty="0">
                <a:latin typeface="Arial Narrow" pitchFamily="34" charset="0"/>
              </a:rPr>
              <a:t> студенты получат два диплома – </a:t>
            </a:r>
            <a:endParaRPr lang="ru-RU" sz="2000" dirty="0" smtClean="0">
              <a:latin typeface="Arial Narrow" pitchFamily="34" charset="0"/>
            </a:endParaRPr>
          </a:p>
          <a:p>
            <a:r>
              <a:rPr lang="ru-RU" sz="2000" dirty="0">
                <a:latin typeface="Arial Narrow" pitchFamily="34" charset="0"/>
              </a:rPr>
              <a:t> </a:t>
            </a:r>
            <a:r>
              <a:rPr lang="ru-RU" sz="2000" dirty="0" smtClean="0">
                <a:latin typeface="Arial Narrow" pitchFamily="34" charset="0"/>
              </a:rPr>
              <a:t>     </a:t>
            </a:r>
            <a:r>
              <a:rPr lang="en-US" sz="2000" dirty="0" smtClean="0">
                <a:latin typeface="Arial Narrow" pitchFamily="34" charset="0"/>
              </a:rPr>
              <a:t>University </a:t>
            </a:r>
            <a:r>
              <a:rPr lang="en-US" sz="2000" dirty="0">
                <a:latin typeface="Arial Narrow" pitchFamily="34" charset="0"/>
              </a:rPr>
              <a:t>of </a:t>
            </a:r>
            <a:r>
              <a:rPr lang="en-US" sz="2000" dirty="0" smtClean="0">
                <a:latin typeface="Arial Narrow" pitchFamily="34" charset="0"/>
              </a:rPr>
              <a:t>London</a:t>
            </a:r>
            <a:r>
              <a:rPr lang="ru-RU" sz="2000" dirty="0" smtClean="0">
                <a:latin typeface="Arial Narrow" pitchFamily="34" charset="0"/>
              </a:rPr>
              <a:t>/</a:t>
            </a:r>
            <a:r>
              <a:rPr lang="en-US" sz="2000" dirty="0" smtClean="0">
                <a:latin typeface="Arial Narrow" pitchFamily="34" charset="0"/>
              </a:rPr>
              <a:t>LSE </a:t>
            </a:r>
            <a:r>
              <a:rPr lang="ru-RU" sz="2000" dirty="0" smtClean="0">
                <a:latin typeface="Arial Narrow" pitchFamily="34" charset="0"/>
              </a:rPr>
              <a:t>и</a:t>
            </a:r>
            <a:r>
              <a:rPr lang="ru-RU" sz="2000" dirty="0">
                <a:latin typeface="Arial Narrow" pitchFamily="34" charset="0"/>
              </a:rPr>
              <a:t> КФУ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Arial Narrow" pitchFamily="34" charset="0"/>
              </a:rPr>
              <a:t>в</a:t>
            </a:r>
            <a:r>
              <a:rPr lang="ru-RU" sz="2000" dirty="0" smtClean="0">
                <a:latin typeface="Arial Narrow" pitchFamily="34" charset="0"/>
              </a:rPr>
              <a:t>озможность продолжить обучение </a:t>
            </a:r>
            <a:r>
              <a:rPr lang="ru-RU" sz="2000" dirty="0">
                <a:latin typeface="Arial Narrow" pitchFamily="34" charset="0"/>
              </a:rPr>
              <a:t>в магистратуре ведущих мировых вузов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Arial Narrow" pitchFamily="34" charset="0"/>
              </a:rPr>
              <a:t>трудоустройство </a:t>
            </a:r>
            <a:r>
              <a:rPr lang="ru-RU" sz="2000" dirty="0">
                <a:latin typeface="Arial Narrow" pitchFamily="34" charset="0"/>
              </a:rPr>
              <a:t>в международных компаниях по всему миру</a:t>
            </a:r>
            <a:endParaRPr lang="en-US" sz="2000" dirty="0">
              <a:latin typeface="Arial Narrow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en-US" sz="2000" dirty="0">
              <a:latin typeface="Arial Narrow" pitchFamily="34" charset="0"/>
            </a:endParaRPr>
          </a:p>
          <a:p>
            <a:r>
              <a:rPr lang="ru-RU" sz="2000" b="1" dirty="0" smtClean="0">
                <a:latin typeface="Arial Narrow" pitchFamily="34" charset="0"/>
              </a:rPr>
              <a:t>Вступительные требования</a:t>
            </a:r>
            <a:r>
              <a:rPr lang="ru-RU" sz="2000" dirty="0" smtClean="0">
                <a:latin typeface="Arial Narrow" pitchFamily="34" charset="0"/>
              </a:rPr>
              <a:t>: математика (профиль), русский язык, обществознание, английский язык (собеседование)  - уровень не ниже В1</a:t>
            </a:r>
            <a:endParaRPr lang="ru-RU" sz="2000" dirty="0">
              <a:latin typeface="Arial Narrow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452320" y="2780928"/>
            <a:ext cx="1008112" cy="21602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latin typeface="Arial Narrow" pitchFamily="34" charset="0"/>
              </a:rPr>
              <a:t>English</a:t>
            </a:r>
            <a:endParaRPr lang="ru-RU" sz="1200" b="1" dirty="0">
              <a:latin typeface="Arial Narrow" pitchFamily="34" charset="0"/>
            </a:endParaRPr>
          </a:p>
        </p:txBody>
      </p:sp>
      <p:pic>
        <p:nvPicPr>
          <p:cNvPr id="18" name="Picture 10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39" b="17567"/>
          <a:stretch/>
        </p:blipFill>
        <p:spPr bwMode="auto">
          <a:xfrm>
            <a:off x="1138107" y="5264499"/>
            <a:ext cx="2515796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69" t="12282" r="13264" b="12753"/>
          <a:stretch/>
        </p:blipFill>
        <p:spPr bwMode="auto">
          <a:xfrm>
            <a:off x="5341121" y="5110434"/>
            <a:ext cx="1598064" cy="1606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2144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" descr="C:\Documents and Settings\ANShakurova\Рабочий стол\Лого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567" y="159063"/>
            <a:ext cx="1728759" cy="68027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966851" y="292586"/>
            <a:ext cx="50914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Arial Narrow" pitchFamily="34" charset="0"/>
                <a:ea typeface="PT Sans" charset="-52"/>
              </a:rPr>
              <a:t> ПРОГРАММЫ БАКАЛАВРИАТА   В  2019  ГОДУ</a:t>
            </a:r>
            <a:endParaRPr lang="ru-RU" sz="2000" b="1" dirty="0">
              <a:solidFill>
                <a:srgbClr val="C00000"/>
              </a:solidFill>
              <a:latin typeface="Arial Narrow" pitchFamily="34" charset="0"/>
              <a:ea typeface="PT Sans" charset="-5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23528" y="839333"/>
            <a:ext cx="8280920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Arial Narrow" pitchFamily="34" charset="0"/>
              </a:rPr>
              <a:t>38.03.02 Менеджмент</a:t>
            </a:r>
          </a:p>
          <a:p>
            <a:r>
              <a:rPr lang="ru-RU" altLang="ru-RU" sz="2000" b="1" dirty="0" smtClean="0">
                <a:solidFill>
                  <a:srgbClr val="000000"/>
                </a:solidFill>
              </a:rPr>
              <a:t>Менеджмент </a:t>
            </a:r>
            <a:r>
              <a:rPr lang="ru-RU" altLang="ru-RU" sz="2000" b="1" dirty="0">
                <a:solidFill>
                  <a:srgbClr val="000000"/>
                </a:solidFill>
              </a:rPr>
              <a:t>и юридическое сопровождение бизнеса</a:t>
            </a:r>
          </a:p>
          <a:p>
            <a:pPr lvl="0">
              <a:spcBef>
                <a:spcPct val="20000"/>
              </a:spcBef>
            </a:pPr>
            <a:r>
              <a:rPr lang="ru-RU" sz="2000" dirty="0">
                <a:solidFill>
                  <a:srgbClr val="000000"/>
                </a:solidFill>
              </a:rPr>
              <a:t>Конкурентные преимущества программы</a:t>
            </a:r>
          </a:p>
          <a:p>
            <a:pPr marL="457200" lvl="0" indent="-4572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</a:rPr>
              <a:t>умение анализировать нормативно-правовые акты и материалы правоприменительной практики с целью использования в составлении бизнес проектов; </a:t>
            </a:r>
          </a:p>
          <a:p>
            <a:pPr marL="457200" lvl="0" indent="-4572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</a:rPr>
              <a:t>осуществление правовой оценки бизнес-проектов; </a:t>
            </a:r>
          </a:p>
          <a:p>
            <a:pPr marL="457200" lvl="0" indent="-4572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</a:rPr>
              <a:t>проведение экспертизы проектов нормативно-правовых документов с целью защиты интересов бизнес сообщества и нивелирования противоречий субъектов ГЧП;</a:t>
            </a:r>
          </a:p>
          <a:p>
            <a:pPr marL="457200" lvl="0" indent="-4572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</a:rPr>
              <a:t>организация онлайн-; и офлайн-; диалогов между общественными активистами, чиновниками и бизнес сообществом</a:t>
            </a:r>
          </a:p>
          <a:p>
            <a:endParaRPr lang="ru-RU" altLang="ru-RU" sz="2000" dirty="0">
              <a:solidFill>
                <a:srgbClr val="000000"/>
              </a:solidFill>
            </a:endParaRPr>
          </a:p>
          <a:p>
            <a:r>
              <a:rPr lang="ru-RU" altLang="ru-RU" sz="2000" b="1" i="1" dirty="0" smtClean="0">
                <a:solidFill>
                  <a:srgbClr val="000000"/>
                </a:solidFill>
              </a:rPr>
              <a:t>Трудоустройство: 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altLang="ru-RU" sz="2000" dirty="0" smtClean="0">
                <a:solidFill>
                  <a:srgbClr val="000000"/>
                </a:solidFill>
              </a:rPr>
              <a:t>Организатор проектного обучения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altLang="ru-RU" sz="2000" dirty="0" smtClean="0">
                <a:solidFill>
                  <a:srgbClr val="000000"/>
                </a:solidFill>
              </a:rPr>
              <a:t>Ментор </a:t>
            </a:r>
            <a:r>
              <a:rPr lang="ru-RU" altLang="ru-RU" sz="2000" dirty="0" err="1" smtClean="0">
                <a:solidFill>
                  <a:srgbClr val="000000"/>
                </a:solidFill>
              </a:rPr>
              <a:t>стартапов</a:t>
            </a:r>
            <a:endParaRPr lang="ru-RU" altLang="ru-RU" sz="2000" dirty="0" smtClean="0">
              <a:solidFill>
                <a:srgbClr val="000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altLang="ru-RU" sz="2000" dirty="0" smtClean="0">
                <a:solidFill>
                  <a:srgbClr val="000000"/>
                </a:solidFill>
              </a:rPr>
              <a:t>Модератор платформы общения с госорганами       </a:t>
            </a:r>
            <a:r>
              <a:rPr lang="ru-RU" altLang="ru-RU" sz="2000" dirty="0">
                <a:solidFill>
                  <a:schemeClr val="bg1"/>
                </a:solidFill>
              </a:rPr>
              <a:t>Административное </a:t>
            </a:r>
            <a:r>
              <a:rPr lang="ru-RU" altLang="ru-RU" sz="2000" dirty="0" smtClean="0">
                <a:solidFill>
                  <a:schemeClr val="bg1"/>
                </a:solidFill>
              </a:rPr>
              <a:t>управление</a:t>
            </a:r>
            <a:endParaRPr lang="ru-RU" altLang="ru-RU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211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egerkina\Downloads\1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1" y="302647"/>
            <a:ext cx="7358520" cy="6366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870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" descr="C:\Documents and Settings\ANShakurova\Рабочий стол\Лого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52506"/>
            <a:ext cx="1728759" cy="68027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966851" y="292586"/>
            <a:ext cx="50914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Arial Narrow" pitchFamily="34" charset="0"/>
                <a:ea typeface="PT Sans" charset="-52"/>
              </a:rPr>
              <a:t> ПРОГРАММЫ БАКАЛАВРИАТА   В  2019  ГОДУ</a:t>
            </a:r>
            <a:endParaRPr lang="ru-RU" sz="2000" b="1" dirty="0">
              <a:solidFill>
                <a:srgbClr val="C00000"/>
              </a:solidFill>
              <a:latin typeface="Arial Narrow" pitchFamily="34" charset="0"/>
              <a:ea typeface="PT Sans" charset="-5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23528" y="839333"/>
            <a:ext cx="8280920" cy="5706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Arial Narrow" pitchFamily="34" charset="0"/>
              </a:rPr>
              <a:t>38.03.03 Управление </a:t>
            </a:r>
            <a:r>
              <a:rPr lang="ru-RU" sz="2000" b="1" dirty="0">
                <a:solidFill>
                  <a:srgbClr val="C00000"/>
                </a:solidFill>
                <a:latin typeface="Arial Narrow" pitchFamily="34" charset="0"/>
              </a:rPr>
              <a:t>персоналом</a:t>
            </a:r>
          </a:p>
          <a:p>
            <a:pPr lvl="0">
              <a:spcBef>
                <a:spcPct val="20000"/>
              </a:spcBef>
            </a:pPr>
            <a:r>
              <a:rPr lang="ru-RU" sz="2000" b="1" i="1" dirty="0" smtClean="0">
                <a:solidFill>
                  <a:srgbClr val="000000"/>
                </a:solidFill>
              </a:rPr>
              <a:t>Конкурентные преимущества программы:</a:t>
            </a:r>
          </a:p>
          <a:p>
            <a:pPr marL="285750" lvl="0" indent="-28575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0000"/>
                </a:solidFill>
              </a:rPr>
              <a:t>личностное развитие</a:t>
            </a:r>
          </a:p>
          <a:p>
            <a:pPr marL="285750" lvl="0" indent="-28575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0000"/>
                </a:solidFill>
              </a:rPr>
              <a:t>академическая мобильность</a:t>
            </a:r>
          </a:p>
          <a:p>
            <a:pPr marL="285750" lvl="0" indent="-28575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0000"/>
                </a:solidFill>
              </a:rPr>
              <a:t>связь </a:t>
            </a:r>
            <a:r>
              <a:rPr lang="ru-RU" dirty="0">
                <a:solidFill>
                  <a:srgbClr val="000000"/>
                </a:solidFill>
              </a:rPr>
              <a:t>с бизнесом</a:t>
            </a:r>
          </a:p>
          <a:p>
            <a:r>
              <a:rPr lang="ru-RU" altLang="ru-RU" sz="2000" b="1" i="1" dirty="0" smtClean="0">
                <a:solidFill>
                  <a:srgbClr val="000000"/>
                </a:solidFill>
              </a:rPr>
              <a:t>Трудоустройство:  </a:t>
            </a:r>
          </a:p>
          <a:p>
            <a:pPr marL="342900" lvl="0" indent="-342900">
              <a:spcBef>
                <a:spcPct val="20000"/>
              </a:spcBef>
              <a:buFont typeface="Wingdings" pitchFamily="2" charset="2"/>
              <a:buChar char="Ø"/>
            </a:pP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персоналу,</a:t>
            </a:r>
          </a:p>
          <a:p>
            <a:pPr marL="342900" lvl="0" indent="-342900">
              <a:spcBef>
                <a:spcPct val="20000"/>
              </a:spcBef>
              <a:buFont typeface="Wingdings" pitchFamily="2" charset="2"/>
              <a:buChar char="Ø"/>
            </a:pP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HR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-специалист,</a:t>
            </a:r>
          </a:p>
          <a:p>
            <a:pPr marL="342900" lvl="0" indent="-342900">
              <a:spcBef>
                <a:spcPct val="20000"/>
              </a:spcBef>
              <a:buFont typeface="Wingdings" pitchFamily="2" charset="2"/>
              <a:buChar char="Ø"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 отдела кадров,</a:t>
            </a:r>
          </a:p>
          <a:p>
            <a:pPr marL="342900" lvl="0" indent="-342900">
              <a:spcBef>
                <a:spcPct val="20000"/>
              </a:spcBef>
              <a:buFont typeface="Wingdings" pitchFamily="2" charset="2"/>
              <a:buChar char="Ø"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рекрутер,</a:t>
            </a:r>
          </a:p>
          <a:p>
            <a:pPr marL="342900" lvl="0" indent="-342900">
              <a:spcBef>
                <a:spcPct val="20000"/>
              </a:spcBef>
              <a:buFont typeface="Wingdings" pitchFamily="2" charset="2"/>
              <a:buChar char="Ø"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 отдела зарплат и мотивации,</a:t>
            </a:r>
          </a:p>
          <a:p>
            <a:pPr marL="342900" lvl="0" indent="-342900">
              <a:spcBef>
                <a:spcPct val="20000"/>
              </a:spcBef>
              <a:buFont typeface="Wingdings" pitchFamily="2" charset="2"/>
              <a:buChar char="Ø"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 по управлению персоналом,</a:t>
            </a:r>
          </a:p>
          <a:p>
            <a:pPr marL="342900" lvl="0" indent="-342900">
              <a:spcBef>
                <a:spcPct val="20000"/>
              </a:spcBef>
              <a:buFont typeface="Wingdings" pitchFamily="2" charset="2"/>
              <a:buChar char="Ø"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менеджер по развитию персонала,</a:t>
            </a:r>
          </a:p>
          <a:p>
            <a:pPr marL="342900" lvl="0" indent="-342900">
              <a:spcBef>
                <a:spcPct val="20000"/>
              </a:spcBef>
              <a:buFont typeface="Wingdings" pitchFamily="2" charset="2"/>
              <a:buChar char="Ø"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бизнес-тренер,</a:t>
            </a:r>
          </a:p>
          <a:p>
            <a:pPr marL="342900" lvl="0" indent="-342900">
              <a:spcBef>
                <a:spcPct val="20000"/>
              </a:spcBef>
              <a:buFont typeface="Wingdings" pitchFamily="2" charset="2"/>
              <a:buChar char="Ø"/>
            </a:pP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коучер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342900" lvl="0" indent="-342900">
              <a:spcBef>
                <a:spcPct val="20000"/>
              </a:spcBef>
              <a:buFont typeface="Wingdings" pitchFamily="2" charset="2"/>
              <a:buChar char="Ø"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отдела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рекрутмента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altLang="ru-RU" sz="2000" b="1" i="1" dirty="0" smtClean="0">
              <a:solidFill>
                <a:srgbClr val="0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005064"/>
            <a:ext cx="3240360" cy="2185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3494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" descr="C:\Documents and Settings\ANShakurova\Рабочий стол\Лого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113930"/>
            <a:ext cx="1728759" cy="68027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966851" y="292586"/>
            <a:ext cx="50914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Arial Narrow" pitchFamily="34" charset="0"/>
                <a:ea typeface="PT Sans" charset="-52"/>
              </a:rPr>
              <a:t> ПРОГРАММЫ БАКАЛАВРИАТА   В  2019  ГОДУ</a:t>
            </a:r>
            <a:endParaRPr lang="ru-RU" sz="2000" b="1" dirty="0">
              <a:solidFill>
                <a:srgbClr val="C00000"/>
              </a:solidFill>
              <a:latin typeface="Arial Narrow" pitchFamily="34" charset="0"/>
              <a:ea typeface="PT Sans" charset="-5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9176" y="792017"/>
            <a:ext cx="8135919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2000" b="1" dirty="0">
                <a:solidFill>
                  <a:srgbClr val="C00000"/>
                </a:solidFill>
                <a:latin typeface="Arial Narrow" pitchFamily="34" charset="0"/>
              </a:rPr>
              <a:t>43.03.02 </a:t>
            </a:r>
            <a:r>
              <a:rPr lang="ru-RU" altLang="ru-RU" sz="2000" b="1" dirty="0" smtClean="0">
                <a:solidFill>
                  <a:srgbClr val="C00000"/>
                </a:solidFill>
                <a:latin typeface="Arial Narrow" pitchFamily="34" charset="0"/>
              </a:rPr>
              <a:t>Туризм</a:t>
            </a:r>
            <a:endParaRPr lang="ru-RU" sz="2000" b="1" dirty="0">
              <a:solidFill>
                <a:srgbClr val="C00000"/>
              </a:solidFill>
              <a:latin typeface="Arial Narrow" pitchFamily="34" charset="0"/>
            </a:endParaRPr>
          </a:p>
          <a:p>
            <a:r>
              <a:rPr lang="ru-RU" altLang="ru-RU" sz="2000" b="1" dirty="0" smtClean="0">
                <a:solidFill>
                  <a:srgbClr val="000000"/>
                </a:solidFill>
              </a:rPr>
              <a:t>Технологии </a:t>
            </a:r>
            <a:r>
              <a:rPr lang="ru-RU" altLang="ru-RU" sz="2000" b="1" dirty="0">
                <a:solidFill>
                  <a:srgbClr val="000000"/>
                </a:solidFill>
              </a:rPr>
              <a:t>и организация турагентских и туроператорских </a:t>
            </a:r>
            <a:r>
              <a:rPr lang="ru-RU" altLang="ru-RU" sz="2000" b="1" dirty="0" smtClean="0">
                <a:solidFill>
                  <a:srgbClr val="000000"/>
                </a:solidFill>
              </a:rPr>
              <a:t>услуг</a:t>
            </a:r>
          </a:p>
          <a:p>
            <a:endParaRPr lang="ru-RU" sz="2000" dirty="0" smtClean="0">
              <a:solidFill>
                <a:srgbClr val="000000"/>
              </a:solidFill>
            </a:endParaRPr>
          </a:p>
          <a:p>
            <a:r>
              <a:rPr lang="ru-RU" sz="2000" b="1" dirty="0" smtClean="0">
                <a:solidFill>
                  <a:srgbClr val="000000"/>
                </a:solidFill>
              </a:rPr>
              <a:t>ПРЕИМУЩЕСТВА ПРОГРАММЫ:</a:t>
            </a:r>
          </a:p>
          <a:p>
            <a:pPr indent="-342900" fontAlgn="base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ru-RU" sz="2000" dirty="0" smtClean="0">
                <a:solidFill>
                  <a:srgbClr val="000000"/>
                </a:solidFill>
              </a:rPr>
              <a:t>Языковая </a:t>
            </a:r>
            <a:r>
              <a:rPr lang="ru-RU" sz="2000" dirty="0">
                <a:solidFill>
                  <a:srgbClr val="000000"/>
                </a:solidFill>
              </a:rPr>
              <a:t>подготовка (английский + испанский языки)</a:t>
            </a:r>
          </a:p>
          <a:p>
            <a:pPr indent="-342900" fontAlgn="base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ru-RU" sz="2000" dirty="0">
                <a:solidFill>
                  <a:srgbClr val="000000"/>
                </a:solidFill>
              </a:rPr>
              <a:t>Уникальные перспективы карьерного роста для выпускников</a:t>
            </a:r>
          </a:p>
          <a:p>
            <a:pPr algn="just"/>
            <a:r>
              <a:rPr lang="ru-RU" sz="2000" dirty="0">
                <a:solidFill>
                  <a:srgbClr val="000000"/>
                </a:solidFill>
              </a:rPr>
              <a:t>в</a:t>
            </a:r>
            <a:r>
              <a:rPr lang="ru-RU" sz="2000" dirty="0" smtClean="0">
                <a:solidFill>
                  <a:srgbClr val="000000"/>
                </a:solidFill>
              </a:rPr>
              <a:t>ысокая востребованность </a:t>
            </a:r>
            <a:r>
              <a:rPr lang="ru-RU" sz="2000" dirty="0">
                <a:solidFill>
                  <a:srgbClr val="000000"/>
                </a:solidFill>
              </a:rPr>
              <a:t>бакалавров туризма в странах зарубежья и </a:t>
            </a:r>
            <a:r>
              <a:rPr lang="ru-RU" sz="2000" dirty="0" smtClean="0">
                <a:solidFill>
                  <a:srgbClr val="000000"/>
                </a:solidFill>
              </a:rPr>
              <a:t>СНГ; </a:t>
            </a:r>
          </a:p>
          <a:p>
            <a:pPr algn="just"/>
            <a:r>
              <a:rPr lang="ru-RU" sz="2000" dirty="0" smtClean="0">
                <a:solidFill>
                  <a:srgbClr val="000000"/>
                </a:solidFill>
              </a:rPr>
              <a:t>трудоустройство выпускников– </a:t>
            </a:r>
            <a:r>
              <a:rPr lang="ru-RU" sz="2000" dirty="0">
                <a:solidFill>
                  <a:srgbClr val="000000"/>
                </a:solidFill>
              </a:rPr>
              <a:t>92% по профилю </a:t>
            </a:r>
            <a:r>
              <a:rPr lang="ru-RU" sz="2000" dirty="0" smtClean="0">
                <a:solidFill>
                  <a:srgbClr val="000000"/>
                </a:solidFill>
              </a:rPr>
              <a:t>подготовки;</a:t>
            </a:r>
            <a:endParaRPr lang="ru-RU" sz="2000" dirty="0">
              <a:solidFill>
                <a:srgbClr val="000000"/>
              </a:solidFill>
            </a:endParaRPr>
          </a:p>
          <a:p>
            <a:pPr indent="-342900" fontAlgn="base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ru-RU" sz="2000" dirty="0" smtClean="0">
                <a:solidFill>
                  <a:srgbClr val="000000"/>
                </a:solidFill>
              </a:rPr>
              <a:t>Подготовка </a:t>
            </a:r>
            <a:r>
              <a:rPr lang="ru-RU" sz="2000" dirty="0">
                <a:solidFill>
                  <a:srgbClr val="000000"/>
                </a:solidFill>
              </a:rPr>
              <a:t>обучающихся по стандартам «</a:t>
            </a:r>
            <a:r>
              <a:rPr lang="ru-RU" sz="2000" dirty="0" err="1">
                <a:solidFill>
                  <a:srgbClr val="000000"/>
                </a:solidFill>
              </a:rPr>
              <a:t>World</a:t>
            </a:r>
            <a:r>
              <a:rPr lang="ru-RU" sz="2000" dirty="0">
                <a:solidFill>
                  <a:srgbClr val="000000"/>
                </a:solidFill>
              </a:rPr>
              <a:t> </a:t>
            </a:r>
            <a:r>
              <a:rPr lang="ru-RU" sz="2000" dirty="0" err="1">
                <a:solidFill>
                  <a:srgbClr val="000000"/>
                </a:solidFill>
              </a:rPr>
              <a:t>Skills</a:t>
            </a:r>
            <a:r>
              <a:rPr lang="ru-RU" sz="2000" dirty="0">
                <a:solidFill>
                  <a:srgbClr val="000000"/>
                </a:solidFill>
              </a:rPr>
              <a:t>».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</a:rPr>
              <a:t>Возможность </a:t>
            </a:r>
            <a:r>
              <a:rPr lang="ru-RU" sz="2000" dirty="0">
                <a:solidFill>
                  <a:srgbClr val="000000"/>
                </a:solidFill>
              </a:rPr>
              <a:t>пройти производственную практику за рубежом (Турция, Испания, ОАЭ, Вьетнам и др.)</a:t>
            </a:r>
          </a:p>
          <a:p>
            <a:pPr indent="-342900" fontAlgn="base">
              <a:spcAft>
                <a:spcPts val="600"/>
              </a:spcAft>
              <a:defRPr/>
            </a:pPr>
            <a:endParaRPr lang="ru-RU" sz="2000" b="1" dirty="0" smtClean="0">
              <a:solidFill>
                <a:schemeClr val="accent4">
                  <a:lumMod val="50000"/>
                </a:schemeClr>
              </a:solidFill>
              <a:latin typeface="Calibri" pitchFamily="34" charset="0"/>
              <a:cs typeface="Simplified Arabic Fixed" pitchFamily="49" charset="-78"/>
            </a:endParaRPr>
          </a:p>
          <a:p>
            <a:endParaRPr lang="ru-RU" altLang="ru-RU" sz="2000" dirty="0" smtClean="0">
              <a:solidFill>
                <a:srgbClr val="000000"/>
              </a:solidFill>
            </a:endParaRP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845151"/>
            <a:ext cx="3275855" cy="2012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4505698"/>
            <a:ext cx="3112417" cy="20723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3119" y="4881640"/>
            <a:ext cx="2286016" cy="1696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70868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" descr="C:\Documents and Settings\ANShakurova\Рабочий стол\Лого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6632"/>
            <a:ext cx="1728759" cy="68027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966851" y="292586"/>
            <a:ext cx="50914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Arial Narrow" pitchFamily="34" charset="0"/>
                <a:ea typeface="PT Sans" charset="-52"/>
              </a:rPr>
              <a:t> ПРОГРАММЫ БАКАЛАВРИАТА   В  2019  ГОДУ</a:t>
            </a:r>
            <a:endParaRPr lang="ru-RU" sz="2000" b="1" dirty="0">
              <a:solidFill>
                <a:srgbClr val="C00000"/>
              </a:solidFill>
              <a:latin typeface="Arial Narrow" pitchFamily="34" charset="0"/>
              <a:ea typeface="PT Sans" charset="-5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23528" y="839333"/>
            <a:ext cx="8280920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Arial Narrow" pitchFamily="34" charset="0"/>
              </a:rPr>
              <a:t>38.03.04 Государственное </a:t>
            </a:r>
            <a:r>
              <a:rPr lang="ru-RU" sz="2000" b="1" dirty="0">
                <a:solidFill>
                  <a:srgbClr val="C00000"/>
                </a:solidFill>
                <a:latin typeface="Arial Narrow" pitchFamily="34" charset="0"/>
              </a:rPr>
              <a:t>и муниципальное управление</a:t>
            </a:r>
          </a:p>
          <a:p>
            <a:pPr lvl="0">
              <a:spcBef>
                <a:spcPct val="20000"/>
              </a:spcBef>
            </a:pPr>
            <a:r>
              <a:rPr lang="ru-RU" sz="2000" b="1" i="1" dirty="0" smtClean="0">
                <a:solidFill>
                  <a:srgbClr val="000000"/>
                </a:solidFill>
              </a:rPr>
              <a:t>Конкурентные </a:t>
            </a:r>
            <a:r>
              <a:rPr lang="ru-RU" sz="2000" b="1" i="1" dirty="0">
                <a:solidFill>
                  <a:srgbClr val="000000"/>
                </a:solidFill>
              </a:rPr>
              <a:t>преимущества </a:t>
            </a:r>
            <a:r>
              <a:rPr lang="ru-RU" sz="2000" b="1" i="1" dirty="0" smtClean="0">
                <a:solidFill>
                  <a:srgbClr val="000000"/>
                </a:solidFill>
              </a:rPr>
              <a:t>программы:</a:t>
            </a:r>
          </a:p>
          <a:p>
            <a:pPr marL="342900" indent="-342900">
              <a:spcBef>
                <a:spcPct val="20000"/>
              </a:spcBef>
              <a:buFont typeface="Wingdings" panose="05000000000000000000" pitchFamily="2" charset="2"/>
              <a:buChar char="v"/>
            </a:pPr>
            <a:r>
              <a:rPr lang="ru-RU" sz="2000" dirty="0" smtClean="0"/>
              <a:t>Подготовка конкурентоспособных</a:t>
            </a:r>
            <a:r>
              <a:rPr lang="ru-RU" sz="2000" dirty="0"/>
              <a:t>,  </a:t>
            </a:r>
            <a:r>
              <a:rPr lang="ru-RU" sz="2000" dirty="0" err="1"/>
              <a:t>высококвалицированных</a:t>
            </a:r>
            <a:r>
              <a:rPr lang="ru-RU" sz="2000" dirty="0"/>
              <a:t> </a:t>
            </a:r>
            <a:endParaRPr lang="ru-RU" sz="2000" dirty="0" smtClean="0"/>
          </a:p>
          <a:p>
            <a:pPr>
              <a:spcBef>
                <a:spcPct val="20000"/>
              </a:spcBef>
            </a:pPr>
            <a:r>
              <a:rPr lang="ru-RU" sz="2000" dirty="0" smtClean="0"/>
              <a:t>      и  </a:t>
            </a:r>
            <a:r>
              <a:rPr lang="ru-RU" sz="2000" dirty="0"/>
              <a:t>адаптивных управленческих кадров для </a:t>
            </a:r>
            <a:endParaRPr lang="ru-RU" sz="2000" dirty="0" smtClean="0"/>
          </a:p>
          <a:p>
            <a:pPr>
              <a:spcBef>
                <a:spcPct val="20000"/>
              </a:spcBef>
            </a:pPr>
            <a:r>
              <a:rPr lang="ru-RU" sz="2000" dirty="0"/>
              <a:t> </a:t>
            </a:r>
            <a:r>
              <a:rPr lang="ru-RU" sz="2000" dirty="0" smtClean="0"/>
              <a:t>     государственного</a:t>
            </a:r>
            <a:r>
              <a:rPr lang="ru-RU" sz="2000" dirty="0"/>
              <a:t>, общественного и частных </a:t>
            </a:r>
            <a:r>
              <a:rPr lang="ru-RU" sz="2000" dirty="0" smtClean="0"/>
              <a:t>секторов, </a:t>
            </a:r>
          </a:p>
          <a:p>
            <a:pPr>
              <a:spcBef>
                <a:spcPct val="20000"/>
              </a:spcBef>
            </a:pPr>
            <a:r>
              <a:rPr lang="ru-RU" sz="2000" dirty="0"/>
              <a:t> </a:t>
            </a:r>
            <a:r>
              <a:rPr lang="ru-RU" sz="2000" dirty="0" smtClean="0"/>
              <a:t>     способных осуществлять </a:t>
            </a:r>
            <a:r>
              <a:rPr lang="ru-RU" sz="2000" dirty="0"/>
              <a:t>профессиональную </a:t>
            </a:r>
            <a:r>
              <a:rPr lang="ru-RU" sz="2000" dirty="0" smtClean="0"/>
              <a:t>деятельность</a:t>
            </a:r>
          </a:p>
          <a:p>
            <a:pPr>
              <a:spcBef>
                <a:spcPct val="20000"/>
              </a:spcBef>
            </a:pPr>
            <a:r>
              <a:rPr lang="ru-RU" sz="2000" dirty="0"/>
              <a:t> </a:t>
            </a:r>
            <a:r>
              <a:rPr lang="ru-RU" sz="2000" dirty="0" smtClean="0"/>
              <a:t>     в </a:t>
            </a:r>
            <a:r>
              <a:rPr lang="ru-RU" sz="2000" dirty="0"/>
              <a:t>условиях современных вызовов.</a:t>
            </a:r>
          </a:p>
          <a:p>
            <a:endParaRPr lang="ru-RU" altLang="ru-RU" sz="2000" b="1" i="1" dirty="0" smtClean="0">
              <a:solidFill>
                <a:srgbClr val="000000"/>
              </a:solidFill>
            </a:endParaRPr>
          </a:p>
          <a:p>
            <a:r>
              <a:rPr lang="ru-RU" altLang="ru-RU" sz="2000" b="1" i="1" dirty="0" smtClean="0">
                <a:solidFill>
                  <a:srgbClr val="000000"/>
                </a:solidFill>
              </a:rPr>
              <a:t>Трудоустройство:  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dirty="0"/>
              <a:t>Государственная гражданская служба </a:t>
            </a:r>
            <a:r>
              <a:rPr lang="ru-RU" dirty="0" smtClean="0"/>
              <a:t>, </a:t>
            </a:r>
            <a:r>
              <a:rPr lang="ru-RU" dirty="0"/>
              <a:t>муниципальная служба, органы  местного самоуправления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dirty="0" smtClean="0"/>
              <a:t>Политические </a:t>
            </a:r>
            <a:r>
              <a:rPr lang="ru-RU" dirty="0"/>
              <a:t>партии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dirty="0"/>
              <a:t>Государственные и муниципальные учреждения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dirty="0"/>
              <a:t>Общественно-политические, </a:t>
            </a:r>
            <a:r>
              <a:rPr lang="ru-RU" dirty="0" smtClean="0"/>
              <a:t>некоммерческие</a:t>
            </a:r>
          </a:p>
          <a:p>
            <a:pPr lvl="0"/>
            <a:r>
              <a:rPr lang="ru-RU" dirty="0"/>
              <a:t> </a:t>
            </a:r>
            <a:r>
              <a:rPr lang="ru-RU" dirty="0" smtClean="0"/>
              <a:t>     </a:t>
            </a:r>
            <a:r>
              <a:rPr lang="ru-RU" dirty="0"/>
              <a:t>и коммерческие организации</a:t>
            </a:r>
          </a:p>
          <a:p>
            <a:endParaRPr lang="ru-RU" altLang="ru-RU" sz="2000" b="1" i="1" dirty="0" smtClean="0">
              <a:solidFill>
                <a:srgbClr val="00000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4847" y="4653136"/>
            <a:ext cx="2781300" cy="164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1114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" descr="C:\Documents and Settings\ANShakurova\Рабочий стол\Лого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152506"/>
            <a:ext cx="1728759" cy="68027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986759" y="292586"/>
            <a:ext cx="50914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Arial Narrow" pitchFamily="34" charset="0"/>
                <a:ea typeface="PT Sans" charset="-52"/>
              </a:rPr>
              <a:t> ПРОГРАММЫ БАКАЛАВРИАТА   В  2019  ГОДУ</a:t>
            </a:r>
            <a:endParaRPr lang="ru-RU" sz="2000" b="1" dirty="0">
              <a:solidFill>
                <a:srgbClr val="C00000"/>
              </a:solidFill>
              <a:latin typeface="Arial Narrow" pitchFamily="34" charset="0"/>
              <a:ea typeface="PT Sans" charset="-5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48262" y="816171"/>
            <a:ext cx="8280920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Arial Narrow" pitchFamily="34" charset="0"/>
              </a:rPr>
              <a:t>05.03.02 География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Arial Narrow" pitchFamily="34" charset="0"/>
              </a:rPr>
              <a:t>44.03.01 Педагогическое образование (география и экология)</a:t>
            </a:r>
            <a:endParaRPr lang="ru-RU" sz="2000" b="1" dirty="0">
              <a:solidFill>
                <a:srgbClr val="C00000"/>
              </a:solidFill>
              <a:latin typeface="Arial Narrow" pitchFamily="34" charset="0"/>
            </a:endParaRPr>
          </a:p>
          <a:p>
            <a:r>
              <a:rPr lang="ru-RU" altLang="ru-RU" sz="2000" b="1" dirty="0" smtClean="0">
                <a:solidFill>
                  <a:srgbClr val="000000"/>
                </a:solidFill>
              </a:rPr>
              <a:t>Конкурентные </a:t>
            </a:r>
            <a:r>
              <a:rPr lang="ru-RU" altLang="ru-RU" sz="2000" b="1" dirty="0">
                <a:solidFill>
                  <a:srgbClr val="000000"/>
                </a:solidFill>
              </a:rPr>
              <a:t>преимущества программы:</a:t>
            </a:r>
          </a:p>
          <a:p>
            <a:pPr marL="571500" lvl="0" indent="-571500">
              <a:buClr>
                <a:srgbClr val="862000"/>
              </a:buClr>
              <a:buFont typeface="Arial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проектах Русского географического общества</a:t>
            </a:r>
          </a:p>
          <a:p>
            <a:pPr marL="571500" lvl="0" indent="-571500">
              <a:buClr>
                <a:srgbClr val="862000"/>
              </a:buClr>
              <a:buFont typeface="Arial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практических навыков в  междисциплинарных областях :</a:t>
            </a:r>
          </a:p>
          <a:p>
            <a:pPr marL="1028700" indent="-457200">
              <a:buClr>
                <a:srgbClr val="862000"/>
              </a:buClr>
              <a:buFont typeface="Arial" pitchFamily="34" charset="0"/>
              <a:buChar char="•"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география,  в том числе ландшафтоведение, </a:t>
            </a:r>
          </a:p>
          <a:p>
            <a:pPr marL="1028700" indent="-457200">
              <a:buClr>
                <a:srgbClr val="862000"/>
              </a:buClr>
              <a:buFont typeface="Arial" pitchFamily="34" charset="0"/>
              <a:buChar char="•"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землеустройство и кадастры </a:t>
            </a:r>
          </a:p>
          <a:p>
            <a:pPr marL="1028700" indent="-457200">
              <a:buClr>
                <a:srgbClr val="862000"/>
              </a:buClr>
              <a:buFont typeface="Arial" pitchFamily="34" charset="0"/>
              <a:buChar char="•"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ГИС</a:t>
            </a:r>
          </a:p>
          <a:p>
            <a:pPr marL="1028700" indent="-457200">
              <a:buClr>
                <a:srgbClr val="862000"/>
              </a:buClr>
              <a:buFont typeface="Arial" pitchFamily="34" charset="0"/>
              <a:buChar char="•"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территориальное планирование и управление.</a:t>
            </a:r>
          </a:p>
          <a:p>
            <a:pPr marL="571500" lvl="0" indent="-571500">
              <a:buClr>
                <a:srgbClr val="862000"/>
              </a:buClr>
              <a:buFont typeface="Arial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Своя компьютерная лаборатория с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3D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оборудованием.</a:t>
            </a:r>
          </a:p>
          <a:p>
            <a:r>
              <a:rPr lang="ru-RU" altLang="ru-RU" sz="2000" b="1" dirty="0" smtClean="0">
                <a:solidFill>
                  <a:srgbClr val="000000"/>
                </a:solidFill>
              </a:rPr>
              <a:t>Перспективы трудоустройства:</a:t>
            </a:r>
            <a:r>
              <a:rPr lang="ru-RU" altLang="ru-RU" sz="2000" dirty="0" smtClean="0">
                <a:solidFill>
                  <a:srgbClr val="000000"/>
                </a:solidFill>
              </a:rPr>
              <a:t>    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Министерства и ведомства, а также научно-исследовательские и проектные организации, занимающиеся решением вопросов анализа и прогнозирования развития территориальных социально-экономических систем разного уровня;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Предприятия малого и среднего бизнеса;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Транспортные компании;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Отделы территориального развития в муниципальных районах.</a:t>
            </a:r>
          </a:p>
          <a:p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4482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" descr="C:\Documents and Settings\ANShakurova\Рабочий стол\Лого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67895"/>
            <a:ext cx="1728759" cy="68027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836263" y="848165"/>
            <a:ext cx="45111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  <a:latin typeface="Arial Narrow" pitchFamily="34" charset="0"/>
                <a:ea typeface="PT Sans" charset="-52"/>
              </a:rPr>
              <a:t>ПРИРОДООБУСТРОЙСТВО И ВОДОПОЛЬЗОВАНИЕ</a:t>
            </a:r>
            <a:endParaRPr lang="ru-RU" sz="1600" b="1" dirty="0">
              <a:solidFill>
                <a:srgbClr val="C00000"/>
              </a:solidFill>
              <a:latin typeface="Arial Narrow" pitchFamily="34" charset="0"/>
              <a:ea typeface="PT Sans" charset="-5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135772"/>
            <a:ext cx="813690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Arial Narrow" pitchFamily="34" charset="0"/>
              </a:rPr>
              <a:t>Подготовка кадров в области </a:t>
            </a:r>
            <a:r>
              <a:rPr lang="ru-RU" sz="2000" dirty="0">
                <a:latin typeface="Arial Narrow" pitchFamily="34" charset="0"/>
              </a:rPr>
              <a:t>безопасности и </a:t>
            </a:r>
            <a:r>
              <a:rPr lang="ru-RU" sz="2000" dirty="0" err="1">
                <a:latin typeface="Arial Narrow" pitchFamily="34" charset="0"/>
              </a:rPr>
              <a:t>экореабилитации</a:t>
            </a:r>
            <a:r>
              <a:rPr lang="ru-RU" sz="2000" dirty="0">
                <a:latin typeface="Arial Narrow" pitchFamily="34" charset="0"/>
              </a:rPr>
              <a:t> территорией, сильно пострадавших </a:t>
            </a:r>
            <a:r>
              <a:rPr lang="ru-RU" sz="2000" dirty="0" smtClean="0">
                <a:latin typeface="Arial Narrow" pitchFamily="34" charset="0"/>
              </a:rPr>
              <a:t>после: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sz="2000" dirty="0" smtClean="0">
                <a:latin typeface="Arial Narrow" pitchFamily="34" charset="0"/>
              </a:rPr>
              <a:t>природных </a:t>
            </a:r>
            <a:r>
              <a:rPr lang="ru-RU" sz="2000" dirty="0">
                <a:latin typeface="Arial Narrow" pitchFamily="34" charset="0"/>
              </a:rPr>
              <a:t>катаклизм (климатические изменения, засухи), </a:t>
            </a:r>
            <a:endParaRPr lang="ru-RU" sz="2000" dirty="0" smtClean="0">
              <a:latin typeface="Arial Narrow" pitchFamily="34" charset="0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sz="2000" dirty="0" smtClean="0">
                <a:latin typeface="Arial Narrow" pitchFamily="34" charset="0"/>
              </a:rPr>
              <a:t>стихийных </a:t>
            </a:r>
            <a:r>
              <a:rPr lang="ru-RU" sz="2000" dirty="0">
                <a:latin typeface="Arial Narrow" pitchFamily="34" charset="0"/>
              </a:rPr>
              <a:t>бедствий (наводнения, потопы, подтопления, пожары) </a:t>
            </a:r>
            <a:endParaRPr lang="ru-RU" sz="2000" dirty="0" smtClean="0">
              <a:latin typeface="Arial Narrow" pitchFamily="34" charset="0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sz="2000" dirty="0" smtClean="0">
                <a:latin typeface="Arial Narrow" pitchFamily="34" charset="0"/>
              </a:rPr>
              <a:t>техногенных </a:t>
            </a:r>
            <a:r>
              <a:rPr lang="ru-RU" sz="2000" dirty="0">
                <a:latin typeface="Arial Narrow" pitchFamily="34" charset="0"/>
              </a:rPr>
              <a:t>катастроф (взрывы, аварии, нефтяные разливы, широкомасштабное загрязнение</a:t>
            </a:r>
            <a:r>
              <a:rPr lang="ru-RU" sz="2000" dirty="0" smtClean="0">
                <a:latin typeface="Arial Narrow" pitchFamily="34" charset="0"/>
              </a:rPr>
              <a:t>)</a:t>
            </a:r>
            <a:endParaRPr lang="ru-RU" sz="2000" dirty="0">
              <a:latin typeface="Arial Narrow" pitchFamily="34" charset="0"/>
            </a:endParaRPr>
          </a:p>
          <a:p>
            <a:pPr algn="just"/>
            <a:r>
              <a:rPr lang="ru-RU" sz="2000" dirty="0" smtClean="0">
                <a:latin typeface="Arial Narrow" pitchFamily="34" charset="0"/>
              </a:rPr>
              <a:t>  </a:t>
            </a:r>
            <a:endParaRPr lang="en-US" sz="2000" dirty="0">
              <a:latin typeface="Arial Narrow" pitchFamily="34" charset="0"/>
            </a:endParaRPr>
          </a:p>
          <a:p>
            <a:pPr algn="just"/>
            <a:r>
              <a:rPr lang="ru-RU" sz="2000" dirty="0" smtClean="0">
                <a:latin typeface="Arial Narrow" pitchFamily="34" charset="0"/>
              </a:rPr>
              <a:t> </a:t>
            </a:r>
          </a:p>
          <a:p>
            <a:pPr algn="just"/>
            <a:endParaRPr lang="en-US" sz="2000" dirty="0" smtClean="0">
              <a:latin typeface="Arial Narrow" pitchFamily="34" charset="0"/>
            </a:endParaRPr>
          </a:p>
          <a:p>
            <a:pPr algn="just"/>
            <a:endParaRPr lang="en-US" sz="2000" dirty="0">
              <a:latin typeface="Arial Narrow" pitchFamily="34" charset="0"/>
            </a:endParaRPr>
          </a:p>
          <a:p>
            <a:pPr algn="just"/>
            <a:endParaRPr lang="en-US" sz="2000" dirty="0" smtClean="0">
              <a:latin typeface="Arial Narrow" pitchFamily="34" charset="0"/>
            </a:endParaRPr>
          </a:p>
          <a:p>
            <a:pPr algn="just"/>
            <a:endParaRPr lang="en-US" sz="2000" dirty="0">
              <a:latin typeface="Arial Narrow" pitchFamily="34" charset="0"/>
            </a:endParaRPr>
          </a:p>
          <a:p>
            <a:pPr algn="just"/>
            <a:endParaRPr lang="en-US" sz="2000" dirty="0" smtClean="0">
              <a:latin typeface="Arial Narrow" pitchFamily="34" charset="0"/>
            </a:endParaRPr>
          </a:p>
          <a:p>
            <a:pPr algn="just"/>
            <a:endParaRPr lang="en-US" sz="2000" dirty="0">
              <a:latin typeface="Arial Narrow" pitchFamily="34" charset="0"/>
            </a:endParaRPr>
          </a:p>
          <a:p>
            <a:pPr algn="just"/>
            <a:endParaRPr lang="ru-RU" sz="2000" dirty="0">
              <a:latin typeface="Arial Narrow" pitchFamily="34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28" b="11046"/>
          <a:stretch/>
        </p:blipFill>
        <p:spPr bwMode="auto">
          <a:xfrm>
            <a:off x="-1" y="3201071"/>
            <a:ext cx="9144001" cy="2964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986759" y="292586"/>
            <a:ext cx="50914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Arial Narrow" pitchFamily="34" charset="0"/>
                <a:ea typeface="PT Sans" charset="-52"/>
              </a:rPr>
              <a:t> ПРОГРАММЫ БАКАЛАВРИАТА   В  2019  ГОДУ</a:t>
            </a:r>
            <a:endParaRPr lang="ru-RU" sz="2000" b="1" dirty="0">
              <a:solidFill>
                <a:srgbClr val="C00000"/>
              </a:solidFill>
              <a:latin typeface="Arial Narrow" pitchFamily="34" charset="0"/>
              <a:ea typeface="PT Sans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607354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" descr="C:\Documents and Settings\ANShakurova\Рабочий стол\Лого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135175"/>
            <a:ext cx="1728759" cy="68027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966851" y="292586"/>
            <a:ext cx="50914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Arial Narrow" pitchFamily="34" charset="0"/>
                <a:ea typeface="PT Sans" charset="-52"/>
              </a:rPr>
              <a:t> ПРОГРАММЫ БАКАЛАВРИАТА   В  2019  ГОДУ</a:t>
            </a:r>
            <a:endParaRPr lang="ru-RU" sz="2000" b="1" dirty="0">
              <a:solidFill>
                <a:srgbClr val="C00000"/>
              </a:solidFill>
              <a:latin typeface="Arial Narrow" pitchFamily="34" charset="0"/>
              <a:ea typeface="PT Sans" charset="-5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23528" y="839333"/>
            <a:ext cx="828092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Arial Narrow" pitchFamily="34" charset="0"/>
              </a:rPr>
              <a:t>05.03.03 </a:t>
            </a:r>
            <a:r>
              <a:rPr lang="ru-RU" sz="2000" b="1" dirty="0">
                <a:solidFill>
                  <a:srgbClr val="C00000"/>
                </a:solidFill>
                <a:latin typeface="Arial Narrow" pitchFamily="34" charset="0"/>
              </a:rPr>
              <a:t>Картография и </a:t>
            </a:r>
            <a:r>
              <a:rPr lang="ru-RU" sz="2000" b="1" dirty="0" err="1">
                <a:solidFill>
                  <a:srgbClr val="C00000"/>
                </a:solidFill>
                <a:latin typeface="Arial Narrow" pitchFamily="34" charset="0"/>
              </a:rPr>
              <a:t>геоинформатика</a:t>
            </a:r>
            <a:endParaRPr lang="ru-RU" sz="2000" b="1" dirty="0">
              <a:solidFill>
                <a:srgbClr val="C00000"/>
              </a:solidFill>
              <a:latin typeface="Arial Narrow" pitchFamily="34" charset="0"/>
            </a:endParaRPr>
          </a:p>
          <a:p>
            <a:r>
              <a:rPr lang="ru-RU" sz="2000" b="1" dirty="0" smtClean="0">
                <a:latin typeface="Arial Narrow" pitchFamily="34" charset="0"/>
              </a:rPr>
              <a:t>Геоинформационные </a:t>
            </a:r>
            <a:r>
              <a:rPr lang="ru-RU" sz="2000" b="1" dirty="0">
                <a:latin typeface="Arial Narrow" pitchFamily="34" charset="0"/>
              </a:rPr>
              <a:t>технологии в экономике и </a:t>
            </a:r>
            <a:r>
              <a:rPr lang="ru-RU" sz="2000" b="1" dirty="0" smtClean="0">
                <a:latin typeface="Arial Narrow" pitchFamily="34" charset="0"/>
              </a:rPr>
              <a:t>управлении</a:t>
            </a:r>
            <a:endParaRPr lang="ru-RU" sz="2000" b="1" dirty="0">
              <a:latin typeface="Arial Narrow" pitchFamily="34" charset="0"/>
            </a:endParaRPr>
          </a:p>
          <a:p>
            <a:endParaRPr lang="ru-RU" sz="2000" b="1" dirty="0" smtClean="0">
              <a:solidFill>
                <a:srgbClr val="C00000"/>
              </a:solidFill>
              <a:latin typeface="Arial Narrow" pitchFamily="34" charset="0"/>
            </a:endParaRPr>
          </a:p>
          <a:p>
            <a:r>
              <a:rPr lang="ru-RU" altLang="ru-RU" sz="2000" b="1" i="1" dirty="0" smtClean="0">
                <a:solidFill>
                  <a:srgbClr val="000000"/>
                </a:solidFill>
              </a:rPr>
              <a:t>Потенциал</a:t>
            </a:r>
            <a:r>
              <a:rPr lang="ru-RU" altLang="ru-RU" sz="2000" b="1" i="1" dirty="0">
                <a:solidFill>
                  <a:srgbClr val="000000"/>
                </a:solidFill>
              </a:rPr>
              <a:t>:</a:t>
            </a:r>
            <a:r>
              <a:rPr lang="ru-RU" altLang="ru-RU" sz="2000" dirty="0">
                <a:solidFill>
                  <a:srgbClr val="000000"/>
                </a:solidFill>
              </a:rPr>
              <a:t>      </a:t>
            </a:r>
            <a:endParaRPr lang="ru-RU" altLang="ru-RU" sz="2000" dirty="0" smtClean="0">
              <a:solidFill>
                <a:srgbClr val="0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altLang="ru-RU" sz="2000" dirty="0" smtClean="0">
                <a:solidFill>
                  <a:srgbClr val="000000"/>
                </a:solidFill>
              </a:rPr>
              <a:t>специалисты </a:t>
            </a:r>
            <a:r>
              <a:rPr lang="ru-RU" altLang="ru-RU" sz="2000" dirty="0">
                <a:solidFill>
                  <a:srgbClr val="000000"/>
                </a:solidFill>
              </a:rPr>
              <a:t>по современным геоинформационным технологиям, мультимедиа, средствами коммуникации, </a:t>
            </a:r>
            <a:r>
              <a:rPr lang="ru-RU" altLang="ru-RU" sz="2000" dirty="0" err="1">
                <a:solidFill>
                  <a:srgbClr val="000000"/>
                </a:solidFill>
              </a:rPr>
              <a:t>геоматике</a:t>
            </a:r>
            <a:r>
              <a:rPr lang="ru-RU" altLang="ru-RU" sz="2000" dirty="0">
                <a:solidFill>
                  <a:srgbClr val="000000"/>
                </a:solidFill>
              </a:rPr>
              <a:t> для решения задач анализа и управления территориальными   системами</a:t>
            </a:r>
            <a:endParaRPr lang="ru-RU" altLang="ru-RU" sz="2000" b="1" i="1" dirty="0" smtClean="0">
              <a:solidFill>
                <a:srgbClr val="000000"/>
              </a:solidFill>
            </a:endParaRPr>
          </a:p>
          <a:p>
            <a:r>
              <a:rPr lang="ru-RU" altLang="ru-RU" sz="2000" b="1" i="1" dirty="0" smtClean="0">
                <a:solidFill>
                  <a:srgbClr val="000000"/>
                </a:solidFill>
              </a:rPr>
              <a:t>Трудоустройство:         </a:t>
            </a:r>
            <a:r>
              <a:rPr lang="ru-RU" altLang="ru-RU" sz="2000" b="1" i="1" dirty="0">
                <a:solidFill>
                  <a:schemeClr val="bg1"/>
                </a:solidFill>
              </a:rPr>
              <a:t>Административное </a:t>
            </a:r>
            <a:r>
              <a:rPr lang="ru-RU" altLang="ru-RU" sz="2000" b="1" i="1" dirty="0" smtClean="0">
                <a:solidFill>
                  <a:schemeClr val="bg1"/>
                </a:solidFill>
              </a:rPr>
              <a:t>управление</a:t>
            </a:r>
            <a:endParaRPr lang="ru-RU" altLang="ru-RU" sz="2000" b="1" i="1" dirty="0">
              <a:solidFill>
                <a:schemeClr val="bg1"/>
              </a:solidFill>
            </a:endParaRP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000" dirty="0"/>
              <a:t>Инженерно-геодезические и картографические предприятия и учреждения;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000" dirty="0"/>
              <a:t>Кадастровые службы;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000" dirty="0"/>
              <a:t>Транспортные и логистические компании;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000" dirty="0"/>
              <a:t>Архитектурно-планировочные, проектные, градостроительные организации;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/>
              <a:t>Организации, работающие в сфере интернет-картографирования (</a:t>
            </a:r>
            <a:r>
              <a:rPr lang="en-US" sz="2000" dirty="0" err="1"/>
              <a:t>Yandex</a:t>
            </a:r>
            <a:r>
              <a:rPr lang="ru-RU" sz="2000" dirty="0"/>
              <a:t>.Карты,  </a:t>
            </a:r>
            <a:r>
              <a:rPr lang="en-US" sz="2000" dirty="0"/>
              <a:t>Google.</a:t>
            </a:r>
            <a:r>
              <a:rPr lang="ru-RU" sz="2000" dirty="0"/>
              <a:t>Карты и </a:t>
            </a:r>
            <a:r>
              <a:rPr lang="ru-RU" sz="2000" dirty="0" err="1"/>
              <a:t>др</a:t>
            </a:r>
            <a:endParaRPr lang="ru-RU" altLang="ru-RU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4482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" descr="C:\Documents and Settings\ANShakurova\Рабочий стол\Лого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107500"/>
            <a:ext cx="1728759" cy="68027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035998" y="107500"/>
            <a:ext cx="50914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Arial Narrow" pitchFamily="34" charset="0"/>
                <a:ea typeface="PT Sans" charset="-52"/>
              </a:rPr>
              <a:t> ПРОГРАММЫ БАКАЛАВРИАТА   В  2019  ГОДУ</a:t>
            </a:r>
            <a:endParaRPr lang="ru-RU" sz="2000" b="1" dirty="0">
              <a:solidFill>
                <a:srgbClr val="C00000"/>
              </a:solidFill>
              <a:latin typeface="Arial Narrow" pitchFamily="34" charset="0"/>
              <a:ea typeface="PT Sans" charset="-5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7544" y="738294"/>
            <a:ext cx="7275597" cy="664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Arial Narrow" pitchFamily="34" charset="0"/>
              </a:rPr>
              <a:t>38.03.06  Торговое дело</a:t>
            </a:r>
            <a:endParaRPr lang="ru-RU" sz="2000" b="1" dirty="0">
              <a:solidFill>
                <a:srgbClr val="C00000"/>
              </a:solidFill>
              <a:latin typeface="Arial Narrow" pitchFamily="34" charset="0"/>
            </a:endParaRPr>
          </a:p>
          <a:p>
            <a:pPr lvl="0">
              <a:spcBef>
                <a:spcPct val="20000"/>
              </a:spcBef>
            </a:pPr>
            <a:r>
              <a:rPr lang="ru-RU" sz="2000" b="1" dirty="0">
                <a:solidFill>
                  <a:srgbClr val="000000"/>
                </a:solidFill>
              </a:rPr>
              <a:t>Логистика и управление цепями </a:t>
            </a:r>
            <a:r>
              <a:rPr lang="ru-RU" sz="2000" b="1" dirty="0" smtClean="0">
                <a:solidFill>
                  <a:srgbClr val="000000"/>
                </a:solidFill>
              </a:rPr>
              <a:t>поставок;</a:t>
            </a:r>
          </a:p>
          <a:p>
            <a:pPr lvl="0">
              <a:spcBef>
                <a:spcPct val="20000"/>
              </a:spcBef>
            </a:pPr>
            <a:r>
              <a:rPr lang="ru-RU" sz="2000" b="1" dirty="0" err="1" smtClean="0">
                <a:solidFill>
                  <a:srgbClr val="000000"/>
                </a:solidFill>
              </a:rPr>
              <a:t>Комерция</a:t>
            </a:r>
            <a:r>
              <a:rPr lang="ru-RU" sz="2000" b="1" dirty="0" smtClean="0">
                <a:solidFill>
                  <a:srgbClr val="000000"/>
                </a:solidFill>
              </a:rPr>
              <a:t> и сетевой ритейл</a:t>
            </a:r>
          </a:p>
          <a:p>
            <a:pPr lvl="0">
              <a:spcBef>
                <a:spcPct val="20000"/>
              </a:spcBef>
            </a:pPr>
            <a:r>
              <a:rPr lang="ru-RU" b="1" i="1" dirty="0" smtClean="0">
                <a:solidFill>
                  <a:srgbClr val="000000"/>
                </a:solidFill>
              </a:rPr>
              <a:t>Потенциал</a:t>
            </a:r>
            <a:r>
              <a:rPr lang="ru-RU" b="1" i="1" dirty="0">
                <a:solidFill>
                  <a:srgbClr val="000000"/>
                </a:solidFill>
              </a:rPr>
              <a:t>: </a:t>
            </a:r>
            <a:endParaRPr lang="ru-RU" b="1" i="1" dirty="0" smtClean="0">
              <a:solidFill>
                <a:srgbClr val="000000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способность организовывать логистические цепи на предприятиях различной отраслевой специфики;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способность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управлять и оптимизировать логистические процессы;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способность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оценивать и  контролировать результативность и эффективность логистики и цепей поставок;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ставить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решать задачи оптимизации ресурсов в логистических системах и цепях поставок на макро- и микроэкономическом уровнях;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моделировать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логистические бизнес-процессы в цепях поставок;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ставить и решать задачи оптимизации ресурсов в логистических системах и цепях поставок на макро- и микроэкономическом уровнях.</a:t>
            </a:r>
          </a:p>
          <a:p>
            <a:r>
              <a:rPr lang="ru-RU" altLang="ru-RU" b="1" i="1" dirty="0" smtClean="0">
                <a:solidFill>
                  <a:srgbClr val="000000"/>
                </a:solidFill>
              </a:rPr>
              <a:t>Трудоустройство: 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altLang="ru-RU" sz="1400" dirty="0" smtClean="0">
                <a:solidFill>
                  <a:srgbClr val="000000"/>
                </a:solidFill>
              </a:rPr>
              <a:t>Логистика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altLang="ru-RU" sz="1400" dirty="0" smtClean="0">
                <a:solidFill>
                  <a:srgbClr val="000000"/>
                </a:solidFill>
              </a:rPr>
              <a:t>Автоперевозки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altLang="ru-RU" sz="1400" dirty="0" smtClean="0">
                <a:solidFill>
                  <a:srgbClr val="000000"/>
                </a:solidFill>
              </a:rPr>
              <a:t>Складское хозяйство/экспедитор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altLang="ru-RU" sz="1400" dirty="0" smtClean="0">
                <a:solidFill>
                  <a:srgbClr val="000000"/>
                </a:solidFill>
              </a:rPr>
              <a:t>ВЭД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altLang="ru-RU" sz="1400" dirty="0" smtClean="0">
                <a:solidFill>
                  <a:srgbClr val="000000"/>
                </a:solidFill>
              </a:rPr>
              <a:t>Закупки, снабжение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altLang="ru-RU" sz="1400" dirty="0" smtClean="0">
                <a:solidFill>
                  <a:srgbClr val="000000"/>
                </a:solidFill>
              </a:rPr>
              <a:t>Ж/д перевозки, морские/речные перевозки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altLang="ru-RU" sz="1400" dirty="0" smtClean="0">
                <a:solidFill>
                  <a:srgbClr val="000000"/>
                </a:solidFill>
              </a:rPr>
              <a:t>Таможенное оформление</a:t>
            </a:r>
          </a:p>
          <a:p>
            <a:endParaRPr lang="ru-RU" altLang="ru-RU" sz="2000" b="1" i="1" dirty="0" smtClean="0">
              <a:solidFill>
                <a:srgbClr val="000000"/>
              </a:solidFill>
            </a:endParaRPr>
          </a:p>
          <a:p>
            <a:endParaRPr lang="ru-RU" altLang="ru-RU" sz="2000" b="1" i="1" dirty="0" smtClean="0">
              <a:solidFill>
                <a:srgbClr val="000000"/>
              </a:solidFill>
            </a:endParaRPr>
          </a:p>
          <a:p>
            <a:endParaRPr lang="ru-RU" altLang="ru-RU" sz="2000" b="1" i="1" dirty="0" smtClean="0">
              <a:solidFill>
                <a:srgbClr val="000000"/>
              </a:solidFill>
            </a:endParaRPr>
          </a:p>
          <a:p>
            <a:endParaRPr lang="ru-RU" altLang="ru-RU" sz="2000" b="1" i="1" dirty="0" smtClean="0">
              <a:solidFill>
                <a:srgbClr val="000000"/>
              </a:solidFill>
            </a:endParaRPr>
          </a:p>
        </p:txBody>
      </p:sp>
      <p:sp>
        <p:nvSpPr>
          <p:cNvPr id="5" name="object 7"/>
          <p:cNvSpPr/>
          <p:nvPr/>
        </p:nvSpPr>
        <p:spPr>
          <a:xfrm>
            <a:off x="7443438" y="753928"/>
            <a:ext cx="1390651" cy="106680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1339" y="5023565"/>
            <a:ext cx="2952750" cy="118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893" y="4126603"/>
            <a:ext cx="2286495" cy="802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5274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" descr="C:\Documents and Settings\ANShakurova\Рабочий стол\Лого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107500"/>
            <a:ext cx="1728759" cy="680270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168573" y="738294"/>
            <a:ext cx="7563629" cy="7011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Arial Narrow" pitchFamily="34" charset="0"/>
              </a:rPr>
              <a:t>38.05.01 «Экономическая Безопасность»</a:t>
            </a:r>
          </a:p>
          <a:p>
            <a:r>
              <a:rPr lang="ru-RU" sz="2000" b="1" dirty="0" smtClean="0">
                <a:solidFill>
                  <a:srgbClr val="000000"/>
                </a:solidFill>
              </a:rPr>
              <a:t>специализация </a:t>
            </a:r>
            <a:r>
              <a:rPr lang="ru-RU" sz="2000" b="1" dirty="0">
                <a:solidFill>
                  <a:srgbClr val="000000"/>
                </a:solidFill>
              </a:rPr>
              <a:t>«Экономико-правовое обеспечение экономической безопасности»</a:t>
            </a:r>
          </a:p>
          <a:p>
            <a:pPr lvl="0">
              <a:spcBef>
                <a:spcPct val="20000"/>
              </a:spcBef>
            </a:pPr>
            <a:r>
              <a:rPr lang="ru-RU" b="1" i="1" dirty="0" smtClean="0">
                <a:solidFill>
                  <a:srgbClr val="000000"/>
                </a:solidFill>
              </a:rPr>
              <a:t>Потенциал</a:t>
            </a:r>
            <a:r>
              <a:rPr lang="ru-RU" b="1" i="1" dirty="0">
                <a:solidFill>
                  <a:srgbClr val="000000"/>
                </a:solidFill>
              </a:rPr>
              <a:t>: </a:t>
            </a:r>
            <a:endParaRPr lang="ru-RU" b="1" i="1" dirty="0" smtClean="0">
              <a:solidFill>
                <a:srgbClr val="000000"/>
              </a:solidFill>
            </a:endParaRPr>
          </a:p>
          <a:p>
            <a:pPr lvl="0" indent="261938" algn="just">
              <a:buFont typeface="Wingdings" panose="05000000000000000000" pitchFamily="2" charset="2"/>
              <a:buChar char="ü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экономических планов предприятий, учреждений,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организаций;</a:t>
            </a:r>
          </a:p>
          <a:p>
            <a:pPr lvl="0" indent="261938" algn="just">
              <a:buFont typeface="Wingdings" panose="05000000000000000000" pitchFamily="2" charset="2"/>
              <a:buChar char="ü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защита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частной, государственной и муниципальной форм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собственности;</a:t>
            </a:r>
          </a:p>
          <a:p>
            <a:pPr lvl="0" indent="261938" algn="just">
              <a:buFont typeface="Wingdings" panose="05000000000000000000" pitchFamily="2" charset="2"/>
              <a:buChar char="ü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 и обеспечение гарантий для предпринимательской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активности;</a:t>
            </a:r>
          </a:p>
          <a:p>
            <a:pPr lvl="0" indent="261938" algn="just">
              <a:buFont typeface="Wingdings" panose="05000000000000000000" pitchFamily="2" charset="2"/>
              <a:buChar char="ü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формирования и исполнения бюджетов бюджетной системы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РФ;</a:t>
            </a:r>
          </a:p>
          <a:p>
            <a:pPr lvl="0" indent="261938" algn="just">
              <a:buFont typeface="Wingdings" panose="05000000000000000000" pitchFamily="2" charset="2"/>
              <a:buChar char="ü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эффективности систем внутреннего контроля и аудита в государственных и муниципальных органах, организациях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 indent="261938" algn="just">
              <a:buFont typeface="Wingdings" panose="05000000000000000000" pitchFamily="2" charset="2"/>
              <a:buChar char="ü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текущего экономического и финансового состояния хозяйствующих субъектов на предмет надежности ресурсного потенциала, стабильности и устойчивости их деятельности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 indent="261938" algn="just">
              <a:buFont typeface="Wingdings" panose="05000000000000000000" pitchFamily="2" charset="2"/>
              <a:buChar char="ü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экономической эффективности проектов, моделирование экономических процессов в целях анализа и прогнозирования угроз экономической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безопасности;</a:t>
            </a:r>
          </a:p>
          <a:p>
            <a:pPr lvl="0" indent="261938" algn="just">
              <a:buFont typeface="Wingdings" panose="05000000000000000000" pitchFamily="2" charset="2"/>
              <a:buChar char="ü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методических рекомендаций по обеспечению экономической безопасности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бизнеса;</a:t>
            </a:r>
          </a:p>
          <a:p>
            <a:pPr lvl="0" indent="261938" algn="just">
              <a:buFont typeface="Wingdings" panose="05000000000000000000" pitchFamily="2" charset="2"/>
              <a:buChar char="ü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консультирование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вопросам выявления потенциальных и реальных угроз экономической безопасности и многое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другое</a:t>
            </a:r>
          </a:p>
          <a:p>
            <a:pPr lvl="0"/>
            <a:r>
              <a:rPr lang="ru-RU" altLang="ru-RU" b="1" i="1" dirty="0" smtClean="0">
                <a:solidFill>
                  <a:srgbClr val="000000"/>
                </a:solidFill>
              </a:rPr>
              <a:t>Трудоустройство:  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сфере предпринимательства и организации личного бизнеса</a:t>
            </a:r>
            <a:endParaRPr lang="ru-RU" sz="1600" dirty="0"/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сфере деятельности экономических служб организаций любых отраслей; 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сфере государственного управления</a:t>
            </a:r>
            <a:endParaRPr lang="ru-RU" sz="1600" dirty="0"/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сфере  аудиторской и консультационной деятельности.</a:t>
            </a:r>
          </a:p>
          <a:p>
            <a:endParaRPr lang="ru-RU" altLang="ru-RU" sz="1600" b="1" i="1" dirty="0" smtClean="0">
              <a:solidFill>
                <a:srgbClr val="000000"/>
              </a:solidFill>
            </a:endParaRPr>
          </a:p>
          <a:p>
            <a:endParaRPr lang="ru-RU" altLang="ru-RU" sz="2000" b="1" i="1" dirty="0" smtClean="0">
              <a:solidFill>
                <a:srgbClr val="000000"/>
              </a:solidFill>
            </a:endParaRPr>
          </a:p>
          <a:p>
            <a:endParaRPr lang="ru-RU" altLang="ru-RU" sz="2000" b="1" i="1" dirty="0" smtClean="0">
              <a:solidFill>
                <a:srgbClr val="000000"/>
              </a:solidFill>
            </a:endParaRPr>
          </a:p>
          <a:p>
            <a:endParaRPr lang="ru-RU" altLang="ru-RU" sz="2000" b="1" i="1" dirty="0" smtClean="0">
              <a:solidFill>
                <a:srgbClr val="000000"/>
              </a:solidFill>
            </a:endParaRPr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989351" y="125927"/>
            <a:ext cx="4966424" cy="400110"/>
          </a:xfrm>
          <a:noFill/>
        </p:spPr>
        <p:txBody>
          <a:bodyPr wrap="none" rtlCol="0">
            <a:spAutoFit/>
          </a:bodyPr>
          <a:lstStyle/>
          <a:p>
            <a:pPr algn="l"/>
            <a:r>
              <a:rPr lang="ru-RU" sz="2000" b="1" dirty="0" smtClean="0">
                <a:solidFill>
                  <a:srgbClr val="C00000"/>
                </a:solidFill>
                <a:latin typeface="Arial Narrow" pitchFamily="34" charset="0"/>
                <a:ea typeface="PT Sans" charset="-52"/>
                <a:cs typeface="+mn-cs"/>
              </a:rPr>
              <a:t>ПРОГРАММА </a:t>
            </a:r>
            <a:r>
              <a:rPr lang="ru-RU" sz="2000" b="1" dirty="0">
                <a:solidFill>
                  <a:srgbClr val="C00000"/>
                </a:solidFill>
                <a:latin typeface="Arial Narrow" pitchFamily="34" charset="0"/>
                <a:ea typeface="PT Sans" charset="-52"/>
                <a:cs typeface="+mn-cs"/>
              </a:rPr>
              <a:t>СПЕЦИАЛИТЕТА   В  2019  ГОДУ</a:t>
            </a:r>
          </a:p>
        </p:txBody>
      </p:sp>
      <p:pic>
        <p:nvPicPr>
          <p:cNvPr id="10" name="Picture 4" descr="C:\Users\JNBalabanova\Desktop\fns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091"/>
          <a:stretch/>
        </p:blipFill>
        <p:spPr bwMode="auto">
          <a:xfrm>
            <a:off x="6175469" y="557382"/>
            <a:ext cx="1763687" cy="843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C:\Users\JNBalabanova\Desktop\Logo_KPMG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3365" y="1933373"/>
            <a:ext cx="1665098" cy="770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 descr="https://content.linkedin.com/content/dam/business/talent-solutions/global/en_US/c/In%20Demand%20Australia/Deloitte-logo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75" t="21442" r="11824" b="24807"/>
          <a:stretch/>
        </p:blipFill>
        <p:spPr bwMode="auto">
          <a:xfrm>
            <a:off x="6970270" y="1394226"/>
            <a:ext cx="2123653" cy="504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 descr="http://www.wlibor.ru/upload/iblock/07c/07c6f45fa2b748e5052cc4daee798b04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6293" y="2940988"/>
            <a:ext cx="1419862" cy="12546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2" descr="https://scontent.fhen2-1.fna.fbcdn.net/v/t1.0-1/c12.12.155.155/1796552_469061353219933_730911328_n.jpg?oh=df8a190542a1f70895d64c616ce09397&amp;oe=5AE5416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9432" y="4653136"/>
            <a:ext cx="908212" cy="908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Рисунок 15" descr="https://ru.all.biz/img/ru/catalog/407684.png"/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87" t="3370" r="15092"/>
          <a:stretch/>
        </p:blipFill>
        <p:spPr bwMode="auto">
          <a:xfrm>
            <a:off x="7393365" y="4941168"/>
            <a:ext cx="740652" cy="988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2" descr="C:\Users\JNBalabanova\Desktop\anpzenit.png"/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07" b="22727"/>
          <a:stretch/>
        </p:blipFill>
        <p:spPr bwMode="auto">
          <a:xfrm>
            <a:off x="6910154" y="5930027"/>
            <a:ext cx="2160240" cy="775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5" descr="C:\Users\JNBalabanova\Desktop\W6lx14C_.png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0349" y="0"/>
            <a:ext cx="1239079" cy="837639"/>
          </a:xfrm>
          <a:prstGeom prst="rect">
            <a:avLst/>
          </a:prstGeom>
          <a:noFill/>
          <a:extLst/>
        </p:spPr>
      </p:pic>
    </p:spTree>
    <p:extLst>
      <p:ext uri="{BB962C8B-B14F-4D97-AF65-F5344CB8AC3E}">
        <p14:creationId xmlns:p14="http://schemas.microsoft.com/office/powerpoint/2010/main" val="3149856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" descr="C:\Documents and Settings\ANShakurova\Рабочий стол\Лого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12426"/>
            <a:ext cx="1728759" cy="68027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3896632" y="167895"/>
            <a:ext cx="2898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PT Sans" charset="-52"/>
                <a:ea typeface="PT Sans" charset="-52"/>
              </a:rPr>
              <a:t>ГЕОГРАФИЯ ПРИЕМА 2018</a:t>
            </a:r>
            <a:endParaRPr lang="ru-RU" b="1" dirty="0">
              <a:solidFill>
                <a:srgbClr val="C00000"/>
              </a:solidFill>
              <a:latin typeface="PT Sans" charset="-52"/>
              <a:ea typeface="PT Sans" charset="-5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59" t="13433" r="3185" b="10075"/>
          <a:stretch/>
        </p:blipFill>
        <p:spPr bwMode="auto">
          <a:xfrm>
            <a:off x="0" y="1988840"/>
            <a:ext cx="9144000" cy="4528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177" y="1177007"/>
            <a:ext cx="209178" cy="20917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177" y="1484784"/>
            <a:ext cx="248443" cy="24844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11560" y="1157262"/>
            <a:ext cx="12650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Arial Narrow" pitchFamily="34" charset="0"/>
                <a:ea typeface="PT Sans" charset="-52"/>
              </a:rPr>
              <a:t>1 265          79%</a:t>
            </a:r>
            <a:endParaRPr lang="ru-RU" sz="1400" b="1" dirty="0">
              <a:solidFill>
                <a:schemeClr val="tx2"/>
              </a:solidFill>
              <a:latin typeface="Arial Narrow" pitchFamily="34" charset="0"/>
              <a:ea typeface="PT Sans" charset="-5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55576" y="1465039"/>
            <a:ext cx="11416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Arial Narrow" pitchFamily="34" charset="0"/>
                <a:ea typeface="PT Sans" charset="-52"/>
              </a:rPr>
              <a:t>338          21%</a:t>
            </a:r>
            <a:endParaRPr lang="ru-RU" sz="1400" b="1" dirty="0">
              <a:solidFill>
                <a:schemeClr val="tx2"/>
              </a:solidFill>
              <a:latin typeface="Arial Narrow" pitchFamily="34" charset="0"/>
              <a:ea typeface="PT Sans" charset="-5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47864" y="1052736"/>
            <a:ext cx="349967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Arial Narrow" pitchFamily="34" charset="0"/>
                <a:ea typeface="PT Sans" charset="-52"/>
              </a:rPr>
              <a:t>Регионы ПФО (С РТ):                     1 164  (73%)</a:t>
            </a:r>
          </a:p>
          <a:p>
            <a:r>
              <a:rPr lang="ru-RU" sz="1400" b="1" dirty="0" smtClean="0">
                <a:solidFill>
                  <a:schemeClr val="tx2"/>
                </a:solidFill>
                <a:latin typeface="Arial Narrow" pitchFamily="34" charset="0"/>
                <a:ea typeface="PT Sans" charset="-52"/>
              </a:rPr>
              <a:t>        Регионы ПФО                          351     (22%)</a:t>
            </a:r>
          </a:p>
          <a:p>
            <a:r>
              <a:rPr lang="ru-RU" sz="1400" b="1" dirty="0" smtClean="0">
                <a:solidFill>
                  <a:schemeClr val="tx2"/>
                </a:solidFill>
                <a:latin typeface="Arial Narrow" pitchFamily="34" charset="0"/>
                <a:ea typeface="PT Sans" charset="-52"/>
              </a:rPr>
              <a:t>        Республика Татарстан:          813     (51%)</a:t>
            </a:r>
          </a:p>
          <a:p>
            <a:r>
              <a:rPr lang="ru-RU" sz="1400" b="1" dirty="0" smtClean="0">
                <a:solidFill>
                  <a:schemeClr val="tx2"/>
                </a:solidFill>
                <a:latin typeface="Arial Narrow" pitchFamily="34" charset="0"/>
                <a:ea typeface="PT Sans" charset="-52"/>
              </a:rPr>
              <a:t>            Казань                                   413     (26%)</a:t>
            </a:r>
          </a:p>
          <a:p>
            <a:r>
              <a:rPr lang="ru-RU" sz="1400" b="1" dirty="0" smtClean="0">
                <a:solidFill>
                  <a:schemeClr val="tx2"/>
                </a:solidFill>
                <a:latin typeface="Arial Narrow" pitchFamily="34" charset="0"/>
                <a:ea typeface="PT Sans" charset="-52"/>
              </a:rPr>
              <a:t>            Районы РТ                            400     (25%)</a:t>
            </a:r>
          </a:p>
          <a:p>
            <a:r>
              <a:rPr lang="ru-RU" sz="1400" b="1" dirty="0">
                <a:solidFill>
                  <a:schemeClr val="tx2"/>
                </a:solidFill>
                <a:latin typeface="Arial Narrow" pitchFamily="34" charset="0"/>
                <a:ea typeface="PT Sans" charset="-52"/>
              </a:rPr>
              <a:t>Регионы России (кроме ПФО)    </a:t>
            </a:r>
            <a:r>
              <a:rPr lang="ru-RU" sz="1400" b="1" dirty="0" smtClean="0">
                <a:solidFill>
                  <a:schemeClr val="tx2"/>
                </a:solidFill>
                <a:latin typeface="Arial Narrow" pitchFamily="34" charset="0"/>
                <a:ea typeface="PT Sans" charset="-52"/>
              </a:rPr>
              <a:t>   101     (6%)</a:t>
            </a:r>
            <a:endParaRPr lang="ru-RU" sz="1400" b="1" dirty="0">
              <a:solidFill>
                <a:schemeClr val="tx2"/>
              </a:solidFill>
              <a:latin typeface="Arial Narrow" pitchFamily="34" charset="0"/>
              <a:ea typeface="PT Sans" charset="-5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35690" y="3471391"/>
            <a:ext cx="23855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PT Sans" charset="-52"/>
              </a:rPr>
              <a:t>46 регион России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  <a:ea typeface="PT Sans" charset="-5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96082" y="786190"/>
            <a:ext cx="1284326" cy="338554"/>
          </a:xfrm>
          <a:prstGeom prst="rect">
            <a:avLst/>
          </a:prstGeom>
          <a:solidFill>
            <a:schemeClr val="accent1"/>
          </a:solidFill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Arial Narrow" pitchFamily="34" charset="0"/>
              </a:rPr>
              <a:t>ВСЕГО  1 603</a:t>
            </a:r>
            <a:endParaRPr lang="ru-RU" sz="1600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BD83-C0FF-4781-8E77-71B56794BA5B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769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59632" y="21481"/>
            <a:ext cx="8229600" cy="634082"/>
          </a:xfrm>
        </p:spPr>
        <p:txBody>
          <a:bodyPr>
            <a:noAutofit/>
          </a:bodyPr>
          <a:lstStyle/>
          <a:p>
            <a:r>
              <a:rPr lang="ru-RU" sz="1800" dirty="0">
                <a:solidFill>
                  <a:srgbClr val="C00000"/>
                </a:solidFill>
                <a:latin typeface="PT Serif" panose="020B0604020202020204" charset="-52"/>
                <a:ea typeface="PT Serif" panose="020B0604020202020204" charset="-52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solidFill>
                  <a:srgbClr val="C00000"/>
                </a:solidFill>
                <a:latin typeface="PT Serif" panose="020B0604020202020204" charset="-52"/>
                <a:ea typeface="PT Serif" panose="020B0604020202020204" charset="-52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solidFill>
                  <a:srgbClr val="C00000"/>
                </a:solidFill>
                <a:latin typeface="PT Serif" panose="020B0604020202020204" charset="-52"/>
                <a:ea typeface="PT Serif" panose="020B0604020202020204" charset="-52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srgbClr val="C00000"/>
                </a:solidFill>
                <a:latin typeface="PT Serif" panose="020B0604020202020204" charset="-52"/>
                <a:ea typeface="PT Serif" panose="020B0604020202020204" charset="-52"/>
                <a:cs typeface="Times New Roman" panose="02020603050405020304" pitchFamily="18" charset="0"/>
              </a:rPr>
              <a:t/>
            </a:r>
            <a:br>
              <a:rPr lang="ru-RU" sz="1800" dirty="0">
                <a:solidFill>
                  <a:srgbClr val="C00000"/>
                </a:solidFill>
                <a:latin typeface="PT Serif" panose="020B0604020202020204" charset="-52"/>
                <a:ea typeface="PT Serif" panose="020B0604020202020204" charset="-52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rgbClr val="C00000"/>
                </a:solidFill>
                <a:latin typeface="PT Serif" panose="020B0604020202020204" charset="-52"/>
                <a:ea typeface="PT Serif" panose="020B0604020202020204" charset="-52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solidFill>
                  <a:srgbClr val="C00000"/>
                </a:solidFill>
                <a:latin typeface="PT Serif" panose="020B0604020202020204" charset="-52"/>
                <a:ea typeface="PT Serif" panose="020B0604020202020204" charset="-52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rgbClr val="C00000"/>
                </a:solidFill>
                <a:latin typeface="PT Serif" panose="020B0604020202020204" charset="-52"/>
                <a:ea typeface="PT Serif" panose="020B0604020202020204" charset="-52"/>
                <a:cs typeface="Times New Roman" panose="02020603050405020304" pitchFamily="18" charset="0"/>
              </a:rPr>
              <a:t>Проходные </a:t>
            </a:r>
            <a:r>
              <a:rPr lang="ru-RU" sz="1800" dirty="0">
                <a:solidFill>
                  <a:srgbClr val="C00000"/>
                </a:solidFill>
                <a:latin typeface="PT Serif" panose="020B0604020202020204" charset="-52"/>
                <a:ea typeface="PT Serif" panose="020B0604020202020204" charset="-52"/>
                <a:cs typeface="Times New Roman" panose="02020603050405020304" pitchFamily="18" charset="0"/>
              </a:rPr>
              <a:t>баллы зачисленных </a:t>
            </a:r>
            <a:r>
              <a:rPr lang="en-US" sz="1800" dirty="0" smtClean="0">
                <a:solidFill>
                  <a:srgbClr val="C00000"/>
                </a:solidFill>
                <a:latin typeface="PT Serif" panose="020B0604020202020204" charset="-52"/>
                <a:ea typeface="PT Serif" panose="020B0604020202020204" charset="-52"/>
                <a:cs typeface="Times New Roman" panose="02020603050405020304" pitchFamily="18" charset="0"/>
              </a:rPr>
              <a:t/>
            </a:r>
            <a:br>
              <a:rPr lang="en-US" sz="1800" dirty="0" smtClean="0">
                <a:solidFill>
                  <a:srgbClr val="C00000"/>
                </a:solidFill>
                <a:latin typeface="PT Serif" panose="020B0604020202020204" charset="-52"/>
                <a:ea typeface="PT Serif" panose="020B0604020202020204" charset="-52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rgbClr val="C00000"/>
                </a:solidFill>
                <a:latin typeface="PT Serif" panose="020B0604020202020204" charset="-52"/>
                <a:ea typeface="PT Serif" panose="020B0604020202020204" charset="-52"/>
                <a:cs typeface="Times New Roman" panose="02020603050405020304" pitchFamily="18" charset="0"/>
              </a:rPr>
              <a:t>(</a:t>
            </a:r>
            <a:r>
              <a:rPr lang="ru-RU" sz="1800" dirty="0" err="1">
                <a:solidFill>
                  <a:srgbClr val="C00000"/>
                </a:solidFill>
                <a:latin typeface="PT Serif" panose="020B0604020202020204" charset="-52"/>
                <a:ea typeface="PT Serif" panose="020B0604020202020204" charset="-52"/>
                <a:cs typeface="Times New Roman" panose="02020603050405020304" pitchFamily="18" charset="0"/>
              </a:rPr>
              <a:t>бакалавриат</a:t>
            </a:r>
            <a:r>
              <a:rPr lang="ru-RU" sz="1800" dirty="0">
                <a:solidFill>
                  <a:srgbClr val="C00000"/>
                </a:solidFill>
                <a:latin typeface="PT Serif" panose="020B0604020202020204" charset="-52"/>
                <a:ea typeface="PT Serif" panose="020B0604020202020204" charset="-52"/>
                <a:cs typeface="Times New Roman" panose="02020603050405020304" pitchFamily="18" charset="0"/>
              </a:rPr>
              <a:t>, бюджет)</a:t>
            </a:r>
          </a:p>
        </p:txBody>
      </p:sp>
      <p:pic>
        <p:nvPicPr>
          <p:cNvPr id="8" name="Picture 1" descr="C:\Documents and Settings\ANShakurova\Рабочий стол\Лого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0"/>
            <a:ext cx="1619672" cy="637344"/>
          </a:xfrm>
          <a:prstGeom prst="rect">
            <a:avLst/>
          </a:prstGeom>
          <a:noFill/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2605640"/>
              </p:ext>
            </p:extLst>
          </p:nvPr>
        </p:nvGraphicFramePr>
        <p:xfrm>
          <a:off x="917340" y="1556792"/>
          <a:ext cx="7399076" cy="3888432"/>
        </p:xfrm>
        <a:graphic>
          <a:graphicData uri="http://schemas.openxmlformats.org/drawingml/2006/table">
            <a:tbl>
              <a:tblPr/>
              <a:tblGrid>
                <a:gridCol w="5436057">
                  <a:extLst>
                    <a:ext uri="{9D8B030D-6E8A-4147-A177-3AD203B41FA5}">
                      <a16:colId xmlns:a16="http://schemas.microsoft.com/office/drawing/2014/main" xmlns="" val="4058183815"/>
                    </a:ext>
                  </a:extLst>
                </a:gridCol>
                <a:gridCol w="679507">
                  <a:extLst>
                    <a:ext uri="{9D8B030D-6E8A-4147-A177-3AD203B41FA5}">
                      <a16:colId xmlns:a16="http://schemas.microsoft.com/office/drawing/2014/main" xmlns="" val="3787665478"/>
                    </a:ext>
                  </a:extLst>
                </a:gridCol>
                <a:gridCol w="610126">
                  <a:extLst>
                    <a:ext uri="{9D8B030D-6E8A-4147-A177-3AD203B41FA5}">
                      <a16:colId xmlns:a16="http://schemas.microsoft.com/office/drawing/2014/main" xmlns="" val="2325813866"/>
                    </a:ext>
                  </a:extLst>
                </a:gridCol>
                <a:gridCol w="67338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98341">
                <a:tc rowSpan="2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/>
                          <a:cs typeface="Arial Narrow"/>
                        </a:rPr>
                        <a:t>Направление подготовки</a:t>
                      </a:r>
                    </a:p>
                    <a:p>
                      <a:pPr algn="ctr" rtl="0" fontAlgn="t"/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Arial Narrow"/>
                        <a:cs typeface="Arial Narrow"/>
                      </a:endParaRPr>
                    </a:p>
                  </a:txBody>
                  <a:tcPr marL="8941" marR="8941" marT="8941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/>
                          <a:cs typeface="Arial Narrow"/>
                        </a:rPr>
                        <a:t>Проходные</a:t>
                      </a:r>
                      <a:r>
                        <a:rPr lang="ru-RU" sz="14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 Narrow"/>
                          <a:cs typeface="Arial Narrow"/>
                        </a:rPr>
                        <a:t> баллы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Arial Narrow"/>
                        <a:cs typeface="Arial Narrow"/>
                      </a:endParaRPr>
                    </a:p>
                  </a:txBody>
                  <a:tcPr marL="8941" marR="8941" marT="8941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t"/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 Narrow"/>
                        <a:cs typeface="Arial Narrow"/>
                      </a:endParaRPr>
                    </a:p>
                  </a:txBody>
                  <a:tcPr marL="8941" marR="8941" marT="894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t"/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 Narrow"/>
                        <a:cs typeface="Arial Narrow"/>
                      </a:endParaRPr>
                    </a:p>
                  </a:txBody>
                  <a:tcPr marL="8941" marR="8941" marT="8941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8341">
                <a:tc vMerge="1">
                  <a:txBody>
                    <a:bodyPr/>
                    <a:lstStyle/>
                    <a:p>
                      <a:pPr algn="ctr" rtl="0" fontAlgn="t"/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 Narrow"/>
                        <a:cs typeface="Arial Narrow"/>
                      </a:endParaRPr>
                    </a:p>
                  </a:txBody>
                  <a:tcPr marL="8941" marR="8941" marT="894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/>
                          <a:cs typeface="Arial Narrow"/>
                        </a:rPr>
                        <a:t>2017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Arial Narrow"/>
                        <a:cs typeface="Arial Narrow"/>
                      </a:endParaRPr>
                    </a:p>
                  </a:txBody>
                  <a:tcPr marL="8941" marR="8941" marT="8941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smtClean="0">
                          <a:solidFill>
                            <a:schemeClr val="tx1"/>
                          </a:solidFill>
                          <a:effectLst/>
                          <a:latin typeface="Arial Narrow"/>
                          <a:cs typeface="Arial Narrow"/>
                        </a:rPr>
                        <a:t>2018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Arial Narrow"/>
                        <a:cs typeface="Arial Narrow"/>
                      </a:endParaRPr>
                    </a:p>
                  </a:txBody>
                  <a:tcPr marL="8941" marR="8941" marT="8941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 Narrow"/>
                          <a:cs typeface="Arial Narrow"/>
                        </a:rPr>
                        <a:t>Δ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Arial Narrow"/>
                        <a:cs typeface="Arial Narrow"/>
                      </a:endParaRPr>
                    </a:p>
                  </a:txBody>
                  <a:tcPr marL="8941" marR="8941" marT="8941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06739845"/>
                  </a:ext>
                </a:extLst>
              </a:tr>
              <a:tr h="29925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Государственное и муниципальное управление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AA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249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AA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252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AA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+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9925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Менеджмент (очно)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252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257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+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18565370"/>
                  </a:ext>
                </a:extLst>
              </a:tr>
              <a:tr h="29925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Экономика (очно)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AA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263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AA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267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AA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+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93781867"/>
                  </a:ext>
                </a:extLst>
              </a:tr>
              <a:tr h="29925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Сервис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238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244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+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29332818"/>
                  </a:ext>
                </a:extLst>
              </a:tr>
              <a:tr h="29925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Природообустройство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и водопользование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AA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183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AA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AA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+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6278051"/>
                  </a:ext>
                </a:extLst>
              </a:tr>
              <a:tr h="29925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География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161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+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41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93050524"/>
                  </a:ext>
                </a:extLst>
              </a:tr>
              <a:tr h="29925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Картография и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геоинформатика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AA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171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AA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AA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+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29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10944291"/>
                  </a:ext>
                </a:extLst>
              </a:tr>
              <a:tr h="29925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Туризм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249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245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58220107"/>
                  </a:ext>
                </a:extLst>
              </a:tr>
              <a:tr h="29925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Педагогическое образование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AA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222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AA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234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AA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+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11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119185"/>
                  </a:ext>
                </a:extLst>
              </a:tr>
              <a:tr h="29925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Экономика (заочно)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227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227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54022413"/>
                  </a:ext>
                </a:extLst>
              </a:tr>
              <a:tr h="29925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Менеджмент (заочно)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AA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215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AA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229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AA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+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14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265266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3520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59632" y="21481"/>
            <a:ext cx="8229600" cy="634082"/>
          </a:xfrm>
        </p:spPr>
        <p:txBody>
          <a:bodyPr>
            <a:noAutofit/>
          </a:bodyPr>
          <a:lstStyle/>
          <a:p>
            <a:r>
              <a:rPr lang="ru-RU" sz="1800" dirty="0" smtClean="0">
                <a:solidFill>
                  <a:srgbClr val="C00000"/>
                </a:solidFill>
                <a:latin typeface="PT Serif" panose="020B0604020202020204" charset="-52"/>
                <a:ea typeface="PT Serif" panose="020B0604020202020204" charset="-52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solidFill>
                  <a:srgbClr val="C00000"/>
                </a:solidFill>
                <a:latin typeface="PT Serif" panose="020B0604020202020204" charset="-52"/>
                <a:ea typeface="PT Serif" panose="020B0604020202020204" charset="-52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rgbClr val="C00000"/>
                </a:solidFill>
                <a:latin typeface="PT Serif" panose="020B0604020202020204" charset="-52"/>
                <a:ea typeface="PT Serif" panose="020B0604020202020204" charset="-52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solidFill>
                  <a:srgbClr val="C00000"/>
                </a:solidFill>
                <a:latin typeface="PT Serif" panose="020B0604020202020204" charset="-52"/>
                <a:ea typeface="PT Serif" panose="020B0604020202020204" charset="-52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srgbClr val="C00000"/>
                </a:solidFill>
                <a:latin typeface="PT Serif" panose="020B0604020202020204" charset="-52"/>
                <a:ea typeface="PT Serif" panose="020B0604020202020204" charset="-52"/>
                <a:cs typeface="Times New Roman" panose="02020603050405020304" pitchFamily="18" charset="0"/>
              </a:rPr>
              <a:t/>
            </a:r>
            <a:br>
              <a:rPr lang="ru-RU" sz="1800" dirty="0">
                <a:solidFill>
                  <a:srgbClr val="C00000"/>
                </a:solidFill>
                <a:latin typeface="PT Serif" panose="020B0604020202020204" charset="-52"/>
                <a:ea typeface="PT Serif" panose="020B0604020202020204" charset="-52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rgbClr val="C00000"/>
                </a:solidFill>
                <a:latin typeface="PT Serif" panose="020B0604020202020204" charset="-52"/>
                <a:ea typeface="PT Serif" panose="020B0604020202020204" charset="-52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solidFill>
                  <a:srgbClr val="C00000"/>
                </a:solidFill>
                <a:latin typeface="PT Serif" panose="020B0604020202020204" charset="-52"/>
                <a:ea typeface="PT Serif" panose="020B0604020202020204" charset="-52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rgbClr val="C00000"/>
                </a:solidFill>
                <a:latin typeface="PT Serif" panose="020B0604020202020204" charset="-52"/>
                <a:ea typeface="PT Serif" panose="020B0604020202020204" charset="-52"/>
                <a:cs typeface="Times New Roman" panose="02020603050405020304" pitchFamily="18" charset="0"/>
              </a:rPr>
              <a:t>Средние </a:t>
            </a:r>
            <a:r>
              <a:rPr lang="ru-RU" sz="1800" dirty="0">
                <a:solidFill>
                  <a:srgbClr val="C00000"/>
                </a:solidFill>
                <a:latin typeface="PT Serif" panose="020B0604020202020204" charset="-52"/>
                <a:ea typeface="PT Serif" panose="020B0604020202020204" charset="-52"/>
                <a:cs typeface="Times New Roman" panose="02020603050405020304" pitchFamily="18" charset="0"/>
              </a:rPr>
              <a:t>баллы зачисленных </a:t>
            </a:r>
            <a:r>
              <a:rPr lang="ru-RU" sz="1800" dirty="0" smtClean="0">
                <a:solidFill>
                  <a:srgbClr val="C00000"/>
                </a:solidFill>
                <a:latin typeface="PT Serif" panose="020B0604020202020204" charset="-52"/>
                <a:ea typeface="PT Serif" panose="020B0604020202020204" charset="-52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solidFill>
                  <a:srgbClr val="C00000"/>
                </a:solidFill>
                <a:latin typeface="PT Serif" panose="020B0604020202020204" charset="-52"/>
                <a:ea typeface="PT Serif" panose="020B0604020202020204" charset="-52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rgbClr val="C00000"/>
                </a:solidFill>
                <a:latin typeface="PT Serif" panose="020B0604020202020204" charset="-52"/>
                <a:ea typeface="PT Serif" panose="020B0604020202020204" charset="-52"/>
                <a:cs typeface="Times New Roman" panose="02020603050405020304" pitchFamily="18" charset="0"/>
              </a:rPr>
              <a:t>(</a:t>
            </a:r>
            <a:r>
              <a:rPr lang="ru-RU" sz="1800" dirty="0" err="1">
                <a:solidFill>
                  <a:srgbClr val="C00000"/>
                </a:solidFill>
                <a:latin typeface="PT Serif" panose="020B0604020202020204" charset="-52"/>
                <a:ea typeface="PT Serif" panose="020B0604020202020204" charset="-52"/>
                <a:cs typeface="Times New Roman" panose="02020603050405020304" pitchFamily="18" charset="0"/>
              </a:rPr>
              <a:t>бакалавриат</a:t>
            </a:r>
            <a:r>
              <a:rPr lang="ru-RU" sz="1800" dirty="0">
                <a:solidFill>
                  <a:srgbClr val="C00000"/>
                </a:solidFill>
                <a:latin typeface="PT Serif" panose="020B0604020202020204" charset="-52"/>
                <a:ea typeface="PT Serif" panose="020B0604020202020204" charset="-52"/>
                <a:cs typeface="Times New Roman" panose="02020603050405020304" pitchFamily="18" charset="0"/>
              </a:rPr>
              <a:t>/</a:t>
            </a:r>
            <a:r>
              <a:rPr lang="ru-RU" sz="1800" dirty="0" err="1">
                <a:solidFill>
                  <a:srgbClr val="C00000"/>
                </a:solidFill>
                <a:latin typeface="PT Serif" panose="020B0604020202020204" charset="-52"/>
                <a:ea typeface="PT Serif" panose="020B0604020202020204" charset="-52"/>
                <a:cs typeface="Times New Roman" panose="02020603050405020304" pitchFamily="18" charset="0"/>
              </a:rPr>
              <a:t>специалитет</a:t>
            </a:r>
            <a:r>
              <a:rPr lang="ru-RU" sz="1800" dirty="0">
                <a:solidFill>
                  <a:srgbClr val="C00000"/>
                </a:solidFill>
                <a:latin typeface="PT Serif" panose="020B0604020202020204" charset="-52"/>
                <a:ea typeface="PT Serif" panose="020B0604020202020204" charset="-52"/>
                <a:cs typeface="Times New Roman" panose="02020603050405020304" pitchFamily="18" charset="0"/>
              </a:rPr>
              <a:t>, </a:t>
            </a:r>
            <a:r>
              <a:rPr lang="ru-RU" sz="1800" dirty="0" smtClean="0">
                <a:solidFill>
                  <a:srgbClr val="C00000"/>
                </a:solidFill>
                <a:latin typeface="PT Serif" panose="020B0604020202020204" charset="-52"/>
                <a:ea typeface="PT Serif" panose="020B0604020202020204" charset="-52"/>
                <a:cs typeface="Times New Roman" panose="02020603050405020304" pitchFamily="18" charset="0"/>
              </a:rPr>
              <a:t>очно, бюджет)</a:t>
            </a:r>
            <a:endParaRPr lang="ru-RU" sz="1800" dirty="0">
              <a:solidFill>
                <a:srgbClr val="C00000"/>
              </a:solidFill>
              <a:latin typeface="PT Serif" panose="020B0604020202020204" charset="-52"/>
              <a:ea typeface="PT Serif" panose="020B0604020202020204" charset="-52"/>
              <a:cs typeface="Times New Roman" panose="02020603050405020304" pitchFamily="18" charset="0"/>
            </a:endParaRPr>
          </a:p>
        </p:txBody>
      </p:sp>
      <p:pic>
        <p:nvPicPr>
          <p:cNvPr id="8" name="Picture 1" descr="C:\Documents and Settings\ANShakurova\Рабочий стол\Лого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0"/>
            <a:ext cx="1619672" cy="637344"/>
          </a:xfrm>
          <a:prstGeom prst="rect">
            <a:avLst/>
          </a:prstGeom>
          <a:noFill/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4390325"/>
              </p:ext>
            </p:extLst>
          </p:nvPr>
        </p:nvGraphicFramePr>
        <p:xfrm>
          <a:off x="920886" y="1700808"/>
          <a:ext cx="7344816" cy="3960440"/>
        </p:xfrm>
        <a:graphic>
          <a:graphicData uri="http://schemas.openxmlformats.org/drawingml/2006/table">
            <a:tbl>
              <a:tblPr/>
              <a:tblGrid>
                <a:gridCol w="4284476">
                  <a:extLst>
                    <a:ext uri="{9D8B030D-6E8A-4147-A177-3AD203B41FA5}">
                      <a16:colId xmlns:a16="http://schemas.microsoft.com/office/drawing/2014/main" xmlns="" val="4058183815"/>
                    </a:ext>
                  </a:extLst>
                </a:gridCol>
                <a:gridCol w="1020113">
                  <a:extLst>
                    <a:ext uri="{9D8B030D-6E8A-4147-A177-3AD203B41FA5}">
                      <a16:colId xmlns:a16="http://schemas.microsoft.com/office/drawing/2014/main" xmlns="" val="1034190322"/>
                    </a:ext>
                  </a:extLst>
                </a:gridCol>
                <a:gridCol w="918103">
                  <a:extLst>
                    <a:ext uri="{9D8B030D-6E8A-4147-A177-3AD203B41FA5}">
                      <a16:colId xmlns:a16="http://schemas.microsoft.com/office/drawing/2014/main" xmlns="" val="68473083"/>
                    </a:ext>
                  </a:extLst>
                </a:gridCol>
                <a:gridCol w="1122124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516230">
                <a:tc rowSpan="2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/>
                          <a:cs typeface="Arial Narrow"/>
                        </a:rPr>
                        <a:t>Направление подготовки</a:t>
                      </a:r>
                    </a:p>
                    <a:p>
                      <a:pPr algn="ctr" rtl="0" fontAlgn="t"/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Arial Narrow"/>
                        <a:cs typeface="Arial Narrow"/>
                      </a:endParaRPr>
                    </a:p>
                  </a:txBody>
                  <a:tcPr marL="8941" marR="8941" marT="8941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/>
                          <a:cs typeface="Arial Narrow"/>
                        </a:rPr>
                        <a:t>Средний балл зачисленных (общий</a:t>
                      </a:r>
                      <a:r>
                        <a:rPr lang="ru-RU" sz="14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 Narrow"/>
                          <a:cs typeface="Arial Narrow"/>
                        </a:rPr>
                        <a:t> конкурс)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Arial Narrow"/>
                        <a:cs typeface="Arial Narrow"/>
                      </a:endParaRPr>
                    </a:p>
                  </a:txBody>
                  <a:tcPr marL="8941" marR="8941" marT="8941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t"/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 Narrow"/>
                        <a:cs typeface="Arial Narrow"/>
                      </a:endParaRPr>
                    </a:p>
                  </a:txBody>
                  <a:tcPr marL="8941" marR="8941" marT="894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4274">
                <a:tc vMerge="1">
                  <a:txBody>
                    <a:bodyPr/>
                    <a:lstStyle/>
                    <a:p>
                      <a:pPr algn="ctr" rtl="0" fontAlgn="t"/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 Narrow"/>
                        <a:cs typeface="Arial Narrow"/>
                      </a:endParaRPr>
                    </a:p>
                  </a:txBody>
                  <a:tcPr marL="8941" marR="8941" marT="894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/>
                          <a:cs typeface="Arial Narrow"/>
                        </a:rPr>
                        <a:t>2017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Arial Narrow"/>
                        <a:cs typeface="Arial Narrow"/>
                      </a:endParaRPr>
                    </a:p>
                  </a:txBody>
                  <a:tcPr marL="8941" marR="8941" marT="8941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/>
                          <a:cs typeface="Arial Narrow"/>
                        </a:rPr>
                        <a:t>2018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Arial Narrow"/>
                        <a:cs typeface="Arial Narrow"/>
                      </a:endParaRPr>
                    </a:p>
                  </a:txBody>
                  <a:tcPr marL="8941" marR="8941" marT="8941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 Narrow"/>
                          <a:cs typeface="Arial Narrow"/>
                        </a:rPr>
                        <a:t>Δ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Arial Narrow"/>
                        <a:cs typeface="Arial Narrow"/>
                      </a:endParaRPr>
                    </a:p>
                  </a:txBody>
                  <a:tcPr marL="8941" marR="8941" marT="8941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06739845"/>
                  </a:ext>
                </a:extLst>
              </a:tr>
              <a:tr h="26507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Государственное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и муниципальное управление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AA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84,81</a:t>
                      </a:r>
                    </a:p>
                  </a:txBody>
                  <a:tcPr marL="9158" marR="9158" marT="9158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AA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85,46</a:t>
                      </a:r>
                    </a:p>
                  </a:txBody>
                  <a:tcPr marL="9158" marR="9158" marT="9158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AA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+1%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  <a:cs typeface="Arial Narrow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6507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Менеджмент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85,93</a:t>
                      </a:r>
                    </a:p>
                  </a:txBody>
                  <a:tcPr marL="9158" marR="9158" marT="9158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86,9</a:t>
                      </a:r>
                    </a:p>
                  </a:txBody>
                  <a:tcPr marL="9158" marR="9158" marT="9158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+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1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  <a:cs typeface="Arial Narrow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18565370"/>
                  </a:ext>
                </a:extLst>
              </a:tr>
              <a:tr h="26507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Экономика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AA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90,8</a:t>
                      </a:r>
                    </a:p>
                  </a:txBody>
                  <a:tcPr marL="9158" marR="9158" marT="9158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AA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91,06</a:t>
                      </a:r>
                    </a:p>
                  </a:txBody>
                  <a:tcPr marL="9158" marR="9158" marT="9158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AA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+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0,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3%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  <a:cs typeface="Arial Narrow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93781867"/>
                  </a:ext>
                </a:extLst>
              </a:tr>
              <a:tr h="26507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Сервис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74,17</a:t>
                      </a:r>
                    </a:p>
                  </a:txBody>
                  <a:tcPr marL="9158" marR="9158" marT="9158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83,5</a:t>
                      </a:r>
                    </a:p>
                  </a:txBody>
                  <a:tcPr marL="9158" marR="9158" marT="9158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+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1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3%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  <a:cs typeface="Arial Narrow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29332818"/>
                  </a:ext>
                </a:extLst>
              </a:tr>
              <a:tr h="26507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Природообустройство и водопользование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AA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80</a:t>
                      </a:r>
                    </a:p>
                  </a:txBody>
                  <a:tcPr marL="9158" marR="9158" marT="9158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AA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82,21</a:t>
                      </a:r>
                    </a:p>
                  </a:txBody>
                  <a:tcPr marL="9158" marR="9158" marT="9158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AA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+3%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  <a:cs typeface="Arial Narrow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6278051"/>
                  </a:ext>
                </a:extLst>
              </a:tr>
              <a:tr h="26507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Управление персоналом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70,48</a:t>
                      </a:r>
                    </a:p>
                  </a:txBody>
                  <a:tcPr marL="9158" marR="9158" marT="9158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70,11</a:t>
                      </a:r>
                    </a:p>
                  </a:txBody>
                  <a:tcPr marL="9158" marR="9158" marT="9158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-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0,5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  <a:cs typeface="Arial Narrow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6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93050524"/>
                  </a:ext>
                </a:extLst>
              </a:tr>
              <a:tr h="26507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География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AA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71,96</a:t>
                      </a:r>
                    </a:p>
                  </a:txBody>
                  <a:tcPr marL="9158" marR="9158" marT="9158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AA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74,19</a:t>
                      </a:r>
                    </a:p>
                  </a:txBody>
                  <a:tcPr marL="9158" marR="9158" marT="9158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AA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+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3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  <a:cs typeface="Arial Narrow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10944291"/>
                  </a:ext>
                </a:extLst>
              </a:tr>
              <a:tr h="26507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Картография и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геоинформатика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68,63</a:t>
                      </a:r>
                    </a:p>
                  </a:txBody>
                  <a:tcPr marL="9158" marR="9158" marT="9158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76,14</a:t>
                      </a:r>
                    </a:p>
                  </a:txBody>
                  <a:tcPr marL="9158" marR="9158" marT="9158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+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1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1%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  <a:cs typeface="Arial Narrow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58220107"/>
                  </a:ext>
                </a:extLst>
              </a:tr>
              <a:tr h="26507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Туризм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AA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84,83</a:t>
                      </a:r>
                    </a:p>
                  </a:txBody>
                  <a:tcPr marL="9158" marR="9158" marT="9158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AA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87,96</a:t>
                      </a:r>
                    </a:p>
                  </a:txBody>
                  <a:tcPr marL="9158" marR="9158" marT="9158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AA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+4%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  <a:cs typeface="Arial Narrow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119185"/>
                  </a:ext>
                </a:extLst>
              </a:tr>
              <a:tr h="26507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Педагогическое образование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77,29</a:t>
                      </a:r>
                    </a:p>
                  </a:txBody>
                  <a:tcPr marL="9158" marR="9158" marT="9158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82</a:t>
                      </a:r>
                    </a:p>
                  </a:txBody>
                  <a:tcPr marL="9158" marR="9158" marT="9158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+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6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  <a:cs typeface="Arial Narrow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54022413"/>
                  </a:ext>
                </a:extLst>
              </a:tr>
              <a:tr h="26457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/>
                          <a:cs typeface="Arial Narrow"/>
                        </a:rPr>
                        <a:t>Экономическая безопасность</a:t>
                      </a:r>
                    </a:p>
                  </a:txBody>
                  <a:tcPr marL="8941" marR="8941" marT="8941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AA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87,21</a:t>
                      </a:r>
                    </a:p>
                  </a:txBody>
                  <a:tcPr marL="9158" marR="9158" marT="9158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AA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 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-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  <a:cs typeface="Arial Narrow"/>
                      </a:endParaRPr>
                    </a:p>
                  </a:txBody>
                  <a:tcPr marL="9158" marR="9158" marT="9158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AA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 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-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  <a:cs typeface="Arial Narrow"/>
                      </a:endParaRPr>
                    </a:p>
                  </a:txBody>
                  <a:tcPr marL="9158" marR="9158" marT="9158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AA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26526675"/>
                  </a:ext>
                </a:extLst>
              </a:tr>
              <a:tr h="26457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/>
                          <a:cs typeface="Arial Narrow"/>
                        </a:rPr>
                        <a:t>Итого</a:t>
                      </a:r>
                    </a:p>
                  </a:txBody>
                  <a:tcPr marL="8941" marR="8941" marT="8941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79,64</a:t>
                      </a:r>
                    </a:p>
                  </a:txBody>
                  <a:tcPr marL="9158" marR="9158" marT="9158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81,95</a:t>
                      </a:r>
                    </a:p>
                  </a:txBody>
                  <a:tcPr marL="9158" marR="9158" marT="9158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+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4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  <a:cs typeface="Arial Narrow"/>
                      </a:endParaRPr>
                    </a:p>
                  </a:txBody>
                  <a:tcPr marL="9158" marR="9158" marT="9158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13971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2123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" descr="C:\Documents and Settings\ANShakurova\Рабочий стол\Лого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350" y="158225"/>
            <a:ext cx="1728759" cy="680270"/>
          </a:xfrm>
          <a:prstGeom prst="rect">
            <a:avLst/>
          </a:prstGeom>
          <a:noFill/>
        </p:spPr>
      </p:pic>
      <p:pic>
        <p:nvPicPr>
          <p:cNvPr id="19" name="Picture 2" descr="C:\Users\VlaAShein\Desktop\Лого партнёров\PWC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4509" t="-95569" r="114509" b="95569"/>
          <a:stretch/>
        </p:blipFill>
        <p:spPr bwMode="auto">
          <a:xfrm>
            <a:off x="11340752" y="835353"/>
            <a:ext cx="1692425" cy="1384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8413635"/>
              </p:ext>
            </p:extLst>
          </p:nvPr>
        </p:nvGraphicFramePr>
        <p:xfrm>
          <a:off x="899729" y="1484784"/>
          <a:ext cx="7344816" cy="4344511"/>
        </p:xfrm>
        <a:graphic>
          <a:graphicData uri="http://schemas.openxmlformats.org/drawingml/2006/table">
            <a:tbl>
              <a:tblPr/>
              <a:tblGrid>
                <a:gridCol w="4690864"/>
                <a:gridCol w="2653952"/>
              </a:tblGrid>
              <a:tr h="672319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Arial Narrow"/>
                        </a:rPr>
                        <a:t>Направление подготовки</a:t>
                      </a:r>
                    </a:p>
                    <a:p>
                      <a:pPr algn="ctr" rtl="0" fontAlgn="t"/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cs typeface="Arial Narrow"/>
                      </a:endParaRPr>
                    </a:p>
                  </a:txBody>
                  <a:tcPr marL="8941" marR="8941" marT="8941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Arial Narrow"/>
                        </a:rPr>
                        <a:t>Стоимость обучения в 2018 г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cs typeface="Arial Narrow"/>
                      </a:endParaRPr>
                    </a:p>
                  </a:txBody>
                  <a:tcPr marL="8941" marR="8941" marT="8941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07801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 Narrow"/>
                        </a:rPr>
                        <a:t>Экономика</a:t>
                      </a:r>
                    </a:p>
                    <a:p>
                      <a:pPr algn="l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Arial Narrow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AA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165360</a:t>
                      </a:r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Arial Narrow"/>
                      </a:endParaRPr>
                    </a:p>
                    <a:p>
                      <a:pPr algn="ctr" rtl="0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Arial Narrow"/>
                      </a:endParaRPr>
                    </a:p>
                  </a:txBody>
                  <a:tcPr marL="9158" marR="9158" marT="9158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AA9"/>
                    </a:solidFill>
                  </a:tcPr>
                </a:tc>
              </a:tr>
              <a:tr h="2942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 Narrow"/>
                        </a:rPr>
                        <a:t>Менеджмент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150300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Arial Narrow"/>
                      </a:endParaRPr>
                    </a:p>
                  </a:txBody>
                  <a:tcPr marL="9158" marR="9158" marT="9158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42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Менеджмент (Экономика. Международный бизнес)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Arial Narrow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AA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188100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Arial Narrow"/>
                      </a:endParaRPr>
                    </a:p>
                  </a:txBody>
                  <a:tcPr marL="9158" marR="9158" marT="9158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AA9"/>
                    </a:solidFill>
                  </a:tcPr>
                </a:tc>
              </a:tr>
              <a:tr h="2942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 Narrow"/>
                        </a:rPr>
                        <a:t>Государственное и муниципальное управление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Arial Narrow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150300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Arial Narrow"/>
                      </a:endParaRPr>
                    </a:p>
                  </a:txBody>
                  <a:tcPr marL="9158" marR="9158" marT="9158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42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 Narrow"/>
                        </a:rPr>
                        <a:t>Сервис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126600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Arial Narrow"/>
                      </a:endParaRPr>
                    </a:p>
                  </a:txBody>
                  <a:tcPr marL="9158" marR="9158" marT="9158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42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 Narrow"/>
                        </a:rPr>
                        <a:t>Природообустройство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 Narrow"/>
                        </a:rPr>
                        <a:t> и водопользование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AA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136140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Arial Narrow"/>
                      </a:endParaRPr>
                    </a:p>
                  </a:txBody>
                  <a:tcPr marL="9158" marR="9158" marT="9158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AA9"/>
                    </a:solidFill>
                  </a:tcPr>
                </a:tc>
              </a:tr>
              <a:tr h="2942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 Narrow"/>
                        </a:rPr>
                        <a:t>Управление персоналом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126600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Arial Narrow"/>
                      </a:endParaRPr>
                    </a:p>
                  </a:txBody>
                  <a:tcPr marL="9158" marR="9158" marT="9158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42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 Narrow"/>
                        </a:rPr>
                        <a:t>География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AA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136140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Arial Narrow"/>
                      </a:endParaRPr>
                    </a:p>
                  </a:txBody>
                  <a:tcPr marL="9158" marR="9158" marT="9158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AA9"/>
                    </a:solidFill>
                  </a:tcPr>
                </a:tc>
              </a:tr>
              <a:tr h="2942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 Narrow"/>
                        </a:rPr>
                        <a:t>Картография и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 Narrow"/>
                        </a:rPr>
                        <a:t>геоинформатика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 Narrow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136140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Arial Narrow"/>
                      </a:endParaRPr>
                    </a:p>
                  </a:txBody>
                  <a:tcPr marL="9158" marR="9158" marT="9158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42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 Narrow"/>
                        </a:rPr>
                        <a:t>Туризм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AA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122460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Arial Narrow"/>
                      </a:endParaRPr>
                    </a:p>
                  </a:txBody>
                  <a:tcPr marL="9158" marR="9158" marT="9158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AA9"/>
                    </a:solidFill>
                  </a:tcPr>
                </a:tc>
              </a:tr>
              <a:tr h="2942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Arial Narrow"/>
                        </a:rPr>
                        <a:t>Педагогическое образование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122460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Arial Narrow"/>
                      </a:endParaRPr>
                    </a:p>
                  </a:txBody>
                  <a:tcPr marL="9158" marR="9158" marT="9158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36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Arial Narrow"/>
                        </a:rPr>
                        <a:t>Экономическая безопасность</a:t>
                      </a:r>
                    </a:p>
                  </a:txBody>
                  <a:tcPr marL="8941" marR="8941" marT="8941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AA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126600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Arial Narrow"/>
                      </a:endParaRPr>
                    </a:p>
                  </a:txBody>
                  <a:tcPr marL="9158" marR="9158" marT="9158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AA9"/>
                    </a:solidFill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555776" y="548680"/>
            <a:ext cx="34596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  <a:latin typeface="PT Serif" panose="020B0604020202020204" charset="-52"/>
                <a:ea typeface="PT Serif" panose="020B0604020202020204" charset="-52"/>
                <a:cs typeface="Times New Roman" panose="02020603050405020304" pitchFamily="18" charset="0"/>
              </a:rPr>
              <a:t>Стоимость обучения в 2018 г.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4326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2130425"/>
            <a:ext cx="7846640" cy="14700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475656" y="2127920"/>
            <a:ext cx="605279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Пошаговая инструкция для поступающих в КФУ</a:t>
            </a:r>
            <a:endParaRPr lang="ru-RU" sz="4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13370" y="14496"/>
            <a:ext cx="91392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0350" cy="1772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06957"/>
            <a:ext cx="7437437" cy="135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42281" y="2381667"/>
            <a:ext cx="701868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44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Вся информация для </a:t>
            </a:r>
            <a:r>
              <a:rPr lang="ru-RU" sz="4400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поступающих </a:t>
            </a:r>
            <a:endParaRPr lang="en-US" sz="4400" b="1" dirty="0" smtClean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44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4400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КФУ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49463" y="4941167"/>
            <a:ext cx="68349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36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https://admissions.kpfu.ru/</a:t>
            </a:r>
            <a:endParaRPr lang="ru-RU" sz="36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0171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BD83-C0FF-4781-8E77-71B56794BA5B}" type="slidenum">
              <a:rPr lang="ru-RU" smtClean="0"/>
              <a:t>25</a:t>
            </a:fld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3" t="17911" r="19070" b="16400"/>
          <a:stretch/>
        </p:blipFill>
        <p:spPr bwMode="auto">
          <a:xfrm>
            <a:off x="395536" y="692696"/>
            <a:ext cx="8591477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" descr="C:\Documents and Settings\ANShakurova\Рабочий стол\Лого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12426"/>
            <a:ext cx="1728759" cy="6802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604698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2" t="2909" r="27877" b="25462"/>
          <a:stretch/>
        </p:blipFill>
        <p:spPr bwMode="auto">
          <a:xfrm>
            <a:off x="-7136" y="706016"/>
            <a:ext cx="9144000" cy="5445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620688"/>
            <a:ext cx="33485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abiturient.kpfu.ru</a:t>
            </a:r>
            <a:endParaRPr lang="ru-RU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3109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BD83-C0FF-4781-8E77-71B56794BA5B}" type="slidenum">
              <a:rPr lang="ru-RU" smtClean="0"/>
              <a:t>27</a:t>
            </a:fld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5" r="5252"/>
          <a:stretch/>
        </p:blipFill>
        <p:spPr bwMode="auto">
          <a:xfrm>
            <a:off x="145278" y="657445"/>
            <a:ext cx="8996488" cy="5075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" descr="C:\Documents and Settings\ANShakurova\Рабочий стол\Лого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12426"/>
            <a:ext cx="1728759" cy="6802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515608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Подача документов</a:t>
            </a:r>
            <a:endParaRPr lang="ru-RU" sz="2000" b="1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340768"/>
            <a:ext cx="8928992" cy="5400600"/>
          </a:xfrm>
        </p:spPr>
        <p:txBody>
          <a:bodyPr>
            <a:normAutofit/>
          </a:bodyPr>
          <a:lstStyle/>
          <a:p>
            <a:pPr algn="just"/>
            <a:r>
              <a:rPr lang="ru-RU" sz="18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Подать заявление </a:t>
            </a:r>
            <a:r>
              <a:rPr lang="ru-RU" sz="1800" dirty="0">
                <a:latin typeface="Arial Narrow" panose="020B0606020202030204" pitchFamily="34" charset="0"/>
                <a:cs typeface="Times New Roman" panose="02020603050405020304" pitchFamily="18" charset="0"/>
              </a:rPr>
              <a:t>о приеме </a:t>
            </a:r>
            <a:r>
              <a:rPr lang="ru-RU" sz="18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можно в 5 вузов и не </a:t>
            </a:r>
            <a:r>
              <a:rPr lang="ru-RU" sz="1800" dirty="0">
                <a:latin typeface="Arial Narrow" panose="020B0606020202030204" pitchFamily="34" charset="0"/>
                <a:cs typeface="Times New Roman" panose="02020603050405020304" pitchFamily="18" charset="0"/>
              </a:rPr>
              <a:t>более чем по 3 </a:t>
            </a:r>
            <a:r>
              <a:rPr lang="ru-RU" sz="18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направлениям </a:t>
            </a:r>
            <a:r>
              <a:rPr lang="ru-RU" sz="1800" dirty="0">
                <a:latin typeface="Arial Narrow" panose="020B0606020202030204" pitchFamily="34" charset="0"/>
                <a:cs typeface="Times New Roman" panose="02020603050405020304" pitchFamily="18" charset="0"/>
              </a:rPr>
              <a:t>подготовки. </a:t>
            </a:r>
            <a:endParaRPr lang="ru-RU" sz="1800" dirty="0" smtClean="0"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Arial Narrow" panose="020B0606020202030204" pitchFamily="34" charset="0"/>
                <a:cs typeface="Times New Roman" panose="02020603050405020304" pitchFamily="18" charset="0"/>
              </a:rPr>
              <a:t>По </a:t>
            </a:r>
            <a:r>
              <a:rPr lang="ru-RU" sz="18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направлению можно </a:t>
            </a:r>
            <a:r>
              <a:rPr lang="ru-RU" sz="1800" dirty="0">
                <a:latin typeface="Arial Narrow" panose="020B0606020202030204" pitchFamily="34" charset="0"/>
                <a:cs typeface="Times New Roman" panose="02020603050405020304" pitchFamily="18" charset="0"/>
              </a:rPr>
              <a:t>одновременно подать </a:t>
            </a:r>
            <a:r>
              <a:rPr lang="ru-RU" sz="18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заявление по </a:t>
            </a:r>
            <a:r>
              <a:rPr lang="ru-RU" sz="1800" u="sng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различным </a:t>
            </a:r>
            <a:r>
              <a:rPr lang="ru-RU" sz="1800" u="sng" dirty="0">
                <a:latin typeface="Arial Narrow" panose="020B0606020202030204" pitchFamily="34" charset="0"/>
                <a:cs typeface="Times New Roman" panose="02020603050405020304" pitchFamily="18" charset="0"/>
              </a:rPr>
              <a:t>условиям </a:t>
            </a:r>
            <a:r>
              <a:rPr lang="ru-RU" sz="1800" dirty="0">
                <a:latin typeface="Arial Narrow" panose="020B0606020202030204" pitchFamily="34" charset="0"/>
                <a:cs typeface="Times New Roman" panose="02020603050405020304" pitchFamily="18" charset="0"/>
              </a:rPr>
              <a:t>поступления и </a:t>
            </a:r>
            <a:r>
              <a:rPr lang="ru-RU" sz="1800" u="sng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основаниям</a:t>
            </a:r>
            <a:r>
              <a:rPr lang="ru-RU" sz="18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Arial Narrow" panose="020B0606020202030204" pitchFamily="34" charset="0"/>
                <a:cs typeface="Times New Roman" panose="02020603050405020304" pitchFamily="18" charset="0"/>
              </a:rPr>
              <a:t>приема. </a:t>
            </a:r>
            <a:endParaRPr lang="ru-RU" sz="1800" dirty="0" smtClean="0"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Зачисление производится по тому направлению, где представлено заявление о согласии на зачисление (с приложением оригинала аттестата)</a:t>
            </a:r>
            <a:endParaRPr lang="ru-RU" sz="1800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1" descr="C:\Documents and Settings\ANShakurova\Рабочий стол\Лого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260648"/>
            <a:ext cx="1728759" cy="680270"/>
          </a:xfrm>
          <a:prstGeom prst="rect">
            <a:avLst/>
          </a:prstGeom>
          <a:noFill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852936"/>
            <a:ext cx="8853508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0900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10060" cy="922114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Учет индивидуальных достижений</a:t>
            </a:r>
            <a:endParaRPr lang="ru-RU" sz="2400" b="1" dirty="0">
              <a:solidFill>
                <a:srgbClr val="FF000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052736"/>
            <a:ext cx="8748464" cy="57332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>
                <a:latin typeface="Arial Narrow" panose="020B0606020202030204" pitchFamily="34" charset="0"/>
              </a:rPr>
              <a:t>1. Аттестат с отличием,  с золотой или серебряной </a:t>
            </a:r>
            <a:r>
              <a:rPr lang="ru-RU" sz="1600" dirty="0" smtClean="0">
                <a:latin typeface="Arial Narrow" panose="020B0606020202030204" pitchFamily="34" charset="0"/>
              </a:rPr>
              <a:t>медалью          </a:t>
            </a:r>
            <a:r>
              <a:rPr lang="ru-RU" sz="1600" dirty="0">
                <a:latin typeface="Arial Narrow" panose="020B0606020202030204" pitchFamily="34" charset="0"/>
              </a:rPr>
              <a:t>	</a:t>
            </a:r>
            <a:r>
              <a:rPr lang="ru-RU" sz="1600" dirty="0" smtClean="0">
                <a:latin typeface="Arial Narrow" panose="020B0606020202030204" pitchFamily="34" charset="0"/>
              </a:rPr>
              <a:t>                                	 </a:t>
            </a:r>
            <a:r>
              <a:rPr lang="ru-RU" sz="1600" dirty="0">
                <a:latin typeface="Arial Narrow" panose="020B0606020202030204" pitchFamily="34" charset="0"/>
              </a:rPr>
              <a:t>– 5 баллов </a:t>
            </a:r>
          </a:p>
          <a:p>
            <a:pPr marL="0" indent="0">
              <a:buNone/>
            </a:pPr>
            <a:r>
              <a:rPr lang="ru-RU" sz="1600" dirty="0">
                <a:latin typeface="Arial Narrow" panose="020B0606020202030204" pitchFamily="34" charset="0"/>
              </a:rPr>
              <a:t>2. Диплом победителя Межрегиональных олимпиад КФУ  	(2019 год за 11 класс) </a:t>
            </a:r>
            <a:r>
              <a:rPr lang="ru-RU" sz="1600" dirty="0" smtClean="0">
                <a:latin typeface="Arial Narrow" panose="020B0606020202030204" pitchFamily="34" charset="0"/>
              </a:rPr>
              <a:t>               	 – </a:t>
            </a:r>
            <a:r>
              <a:rPr lang="ru-RU" sz="1600" dirty="0">
                <a:latin typeface="Arial Narrow" panose="020B0606020202030204" pitchFamily="34" charset="0"/>
              </a:rPr>
              <a:t>5 баллов </a:t>
            </a:r>
          </a:p>
          <a:p>
            <a:pPr marL="0" indent="0">
              <a:buNone/>
            </a:pPr>
            <a:r>
              <a:rPr lang="ru-RU" sz="1600" dirty="0" smtClean="0">
                <a:latin typeface="Arial Narrow" panose="020B0606020202030204" pitchFamily="34" charset="0"/>
              </a:rPr>
              <a:t>3</a:t>
            </a:r>
            <a:r>
              <a:rPr lang="ru-RU" sz="1600" dirty="0">
                <a:latin typeface="Arial Narrow" panose="020B0606020202030204" pitchFamily="34" charset="0"/>
              </a:rPr>
              <a:t>. Диплом II, III степени Межрегиональных олимпиад КФУ (2019 год за 11 класс) </a:t>
            </a:r>
            <a:r>
              <a:rPr lang="ru-RU" sz="1600" dirty="0" smtClean="0">
                <a:latin typeface="Arial Narrow" panose="020B0606020202030204" pitchFamily="34" charset="0"/>
              </a:rPr>
              <a:t>           </a:t>
            </a:r>
            <a:r>
              <a:rPr lang="ru-RU" sz="1600" dirty="0">
                <a:latin typeface="Arial Narrow" panose="020B0606020202030204" pitchFamily="34" charset="0"/>
              </a:rPr>
              <a:t>	</a:t>
            </a:r>
            <a:r>
              <a:rPr lang="ru-RU" sz="1600" dirty="0" smtClean="0">
                <a:latin typeface="Arial Narrow" panose="020B0606020202030204" pitchFamily="34" charset="0"/>
              </a:rPr>
              <a:t>– </a:t>
            </a:r>
            <a:r>
              <a:rPr lang="ru-RU" sz="1600" dirty="0">
                <a:latin typeface="Arial Narrow" panose="020B0606020202030204" pitchFamily="34" charset="0"/>
              </a:rPr>
              <a:t>3 балла </a:t>
            </a:r>
          </a:p>
          <a:p>
            <a:pPr marL="0" indent="0">
              <a:buNone/>
            </a:pPr>
            <a:r>
              <a:rPr lang="ru-RU" sz="1600" dirty="0" smtClean="0">
                <a:latin typeface="Arial Narrow" panose="020B0606020202030204" pitchFamily="34" charset="0"/>
              </a:rPr>
              <a:t>3</a:t>
            </a:r>
            <a:r>
              <a:rPr lang="ru-RU" sz="1600" dirty="0">
                <a:latin typeface="Arial Narrow" panose="020B0606020202030204" pitchFamily="34" charset="0"/>
              </a:rPr>
              <a:t>. Диплом 1 степени   Поволжской научной конференции 	                 </a:t>
            </a:r>
            <a:r>
              <a:rPr lang="ru-RU" sz="1600" dirty="0" smtClean="0">
                <a:latin typeface="Arial Narrow" panose="020B0606020202030204" pitchFamily="34" charset="0"/>
              </a:rPr>
              <a:t> 			 – </a:t>
            </a:r>
            <a:r>
              <a:rPr lang="ru-RU" sz="1600" dirty="0">
                <a:latin typeface="Arial Narrow" panose="020B0606020202030204" pitchFamily="34" charset="0"/>
              </a:rPr>
              <a:t>5 баллов </a:t>
            </a:r>
          </a:p>
          <a:p>
            <a:pPr marL="0" indent="0">
              <a:buNone/>
            </a:pPr>
            <a:r>
              <a:rPr lang="ru-RU" sz="1600" dirty="0">
                <a:latin typeface="Arial Narrow" panose="020B0606020202030204" pitchFamily="34" charset="0"/>
              </a:rPr>
              <a:t> им. Н.И. Лобачевского (2019 год за 11 класс) </a:t>
            </a:r>
          </a:p>
          <a:p>
            <a:pPr marL="0" indent="0">
              <a:buNone/>
            </a:pPr>
            <a:r>
              <a:rPr lang="ru-RU" sz="1600" dirty="0">
                <a:latin typeface="Arial Narrow" panose="020B0606020202030204" pitchFamily="34" charset="0"/>
              </a:rPr>
              <a:t>4. Диплом II, III степени Поволжской научной конференции 	                </a:t>
            </a:r>
            <a:r>
              <a:rPr lang="ru-RU" sz="1600" dirty="0" smtClean="0">
                <a:latin typeface="Arial Narrow" panose="020B0606020202030204" pitchFamily="34" charset="0"/>
              </a:rPr>
              <a:t>		 </a:t>
            </a:r>
            <a:r>
              <a:rPr lang="ru-RU" sz="1600" dirty="0">
                <a:latin typeface="Arial Narrow" panose="020B0606020202030204" pitchFamily="34" charset="0"/>
              </a:rPr>
              <a:t>– 3 балла </a:t>
            </a:r>
          </a:p>
          <a:p>
            <a:pPr marL="0" indent="0">
              <a:buNone/>
            </a:pPr>
            <a:r>
              <a:rPr lang="ru-RU" sz="1600" dirty="0">
                <a:latin typeface="Arial Narrow" panose="020B0606020202030204" pitchFamily="34" charset="0"/>
              </a:rPr>
              <a:t> им. Н.И. Лобачевского (2019 год за 11 класс) </a:t>
            </a:r>
          </a:p>
          <a:p>
            <a:pPr marL="0" indent="0">
              <a:buNone/>
            </a:pPr>
            <a:r>
              <a:rPr lang="ru-RU" sz="1600" dirty="0">
                <a:latin typeface="Arial Narrow" panose="020B0606020202030204" pitchFamily="34" charset="0"/>
              </a:rPr>
              <a:t>5. Золотой знак ГТО (и документ к нему)  				</a:t>
            </a:r>
            <a:r>
              <a:rPr lang="ru-RU" sz="1600" dirty="0" smtClean="0">
                <a:latin typeface="Arial Narrow" panose="020B0606020202030204" pitchFamily="34" charset="0"/>
              </a:rPr>
              <a:t>	– </a:t>
            </a:r>
            <a:r>
              <a:rPr lang="ru-RU" sz="1600" dirty="0">
                <a:latin typeface="Arial Narrow" panose="020B0606020202030204" pitchFamily="34" charset="0"/>
              </a:rPr>
              <a:t>1 балл</a:t>
            </a:r>
          </a:p>
          <a:p>
            <a:pPr marL="0" indent="0">
              <a:buNone/>
            </a:pPr>
            <a:r>
              <a:rPr lang="ru-RU" sz="1600" dirty="0">
                <a:latin typeface="Arial Narrow" panose="020B0606020202030204" pitchFamily="34" charset="0"/>
              </a:rPr>
              <a:t>6. Наличие сертификата победителя конкурса проектов IT Школа </a:t>
            </a:r>
            <a:r>
              <a:rPr lang="ru-RU" sz="1600" dirty="0" err="1" smtClean="0">
                <a:latin typeface="Arial Narrow" panose="020B0606020202030204" pitchFamily="34" charset="0"/>
              </a:rPr>
              <a:t>Samsung</a:t>
            </a:r>
            <a:r>
              <a:rPr lang="ru-RU" sz="1600" dirty="0" smtClean="0">
                <a:latin typeface="Arial Narrow" panose="020B0606020202030204" pitchFamily="34" charset="0"/>
              </a:rPr>
              <a:t>		– </a:t>
            </a:r>
            <a:r>
              <a:rPr lang="ru-RU" sz="1600" dirty="0">
                <a:latin typeface="Arial Narrow" panose="020B0606020202030204" pitchFamily="34" charset="0"/>
              </a:rPr>
              <a:t>5 баллов</a:t>
            </a:r>
          </a:p>
          <a:p>
            <a:pPr marL="0" indent="0">
              <a:buNone/>
            </a:pPr>
            <a:r>
              <a:rPr lang="ru-RU" sz="1600" dirty="0" smtClean="0">
                <a:latin typeface="Arial Narrow" panose="020B0606020202030204" pitchFamily="34" charset="0"/>
              </a:rPr>
              <a:t>7</a:t>
            </a:r>
            <a:r>
              <a:rPr lang="ru-RU" sz="1600" dirty="0">
                <a:latin typeface="Arial Narrow" panose="020B0606020202030204" pitchFamily="34" charset="0"/>
              </a:rPr>
              <a:t>. Наличие сертификата призера конкурса проектов IT Школа </a:t>
            </a:r>
            <a:r>
              <a:rPr lang="ru-RU" sz="1600" dirty="0" err="1">
                <a:latin typeface="Arial Narrow" panose="020B0606020202030204" pitchFamily="34" charset="0"/>
              </a:rPr>
              <a:t>Samsung</a:t>
            </a:r>
            <a:r>
              <a:rPr lang="ru-RU" sz="1600" dirty="0">
                <a:latin typeface="Arial Narrow" panose="020B0606020202030204" pitchFamily="34" charset="0"/>
              </a:rPr>
              <a:t>  </a:t>
            </a:r>
            <a:r>
              <a:rPr lang="ru-RU" sz="1600" dirty="0" smtClean="0">
                <a:latin typeface="Arial Narrow" panose="020B0606020202030204" pitchFamily="34" charset="0"/>
              </a:rPr>
              <a:t>		– </a:t>
            </a:r>
            <a:r>
              <a:rPr lang="ru-RU" sz="1600" dirty="0">
                <a:latin typeface="Arial Narrow" panose="020B0606020202030204" pitchFamily="34" charset="0"/>
              </a:rPr>
              <a:t>3 балла</a:t>
            </a:r>
          </a:p>
          <a:p>
            <a:pPr marL="0" indent="0">
              <a:buNone/>
            </a:pPr>
            <a:r>
              <a:rPr lang="ru-RU" sz="1600" dirty="0" smtClean="0">
                <a:latin typeface="Arial Narrow" panose="020B0606020202030204" pitchFamily="34" charset="0"/>
              </a:rPr>
              <a:t>8</a:t>
            </a:r>
            <a:r>
              <a:rPr lang="ru-RU" sz="1600" dirty="0">
                <a:latin typeface="Arial Narrow" panose="020B0606020202030204" pitchFamily="34" charset="0"/>
              </a:rPr>
              <a:t>. Диплом I степени II (очного тура) Всероссийской научной </a:t>
            </a:r>
          </a:p>
          <a:p>
            <a:pPr marL="0" indent="0">
              <a:buNone/>
            </a:pPr>
            <a:r>
              <a:rPr lang="ru-RU" sz="1600" dirty="0">
                <a:latin typeface="Arial Narrow" panose="020B0606020202030204" pitchFamily="34" charset="0"/>
              </a:rPr>
              <a:t>конференции-конкурса учащихся имени Льва Толстого (2019 год за 11 класс) </a:t>
            </a:r>
            <a:r>
              <a:rPr lang="ru-RU" sz="1600" dirty="0" smtClean="0">
                <a:latin typeface="Arial Narrow" panose="020B0606020202030204" pitchFamily="34" charset="0"/>
              </a:rPr>
              <a:t>		- </a:t>
            </a:r>
            <a:r>
              <a:rPr lang="ru-RU" sz="1600" dirty="0">
                <a:latin typeface="Arial Narrow" panose="020B0606020202030204" pitchFamily="34" charset="0"/>
              </a:rPr>
              <a:t>5 баллов</a:t>
            </a:r>
            <a:r>
              <a:rPr lang="ru-RU" sz="1600" dirty="0" smtClean="0">
                <a:latin typeface="Arial Narrow" panose="020B0606020202030204" pitchFamily="34" charset="0"/>
              </a:rPr>
              <a:t>.</a:t>
            </a:r>
          </a:p>
          <a:p>
            <a:pPr marL="0" indent="0">
              <a:buNone/>
            </a:pPr>
            <a:r>
              <a:rPr lang="ru-RU" sz="1600" dirty="0" smtClean="0">
                <a:latin typeface="Arial Narrow" panose="020B0606020202030204" pitchFamily="34" charset="0"/>
              </a:rPr>
              <a:t>9. </a:t>
            </a:r>
            <a:r>
              <a:rPr lang="ru-RU" sz="1600" dirty="0">
                <a:latin typeface="Arial Narrow" panose="020B0606020202030204" pitchFamily="34" charset="0"/>
              </a:rPr>
              <a:t>Диплом </a:t>
            </a:r>
            <a:r>
              <a:rPr lang="en-US" sz="1600" dirty="0" smtClean="0">
                <a:latin typeface="Arial Narrow" panose="020B0606020202030204" pitchFamily="34" charset="0"/>
              </a:rPr>
              <a:t>II, III</a:t>
            </a:r>
            <a:r>
              <a:rPr lang="ru-RU" sz="1600" dirty="0" smtClean="0">
                <a:latin typeface="Arial Narrow" panose="020B0606020202030204" pitchFamily="34" charset="0"/>
              </a:rPr>
              <a:t> </a:t>
            </a:r>
            <a:r>
              <a:rPr lang="ru-RU" sz="1600" dirty="0">
                <a:latin typeface="Arial Narrow" panose="020B0606020202030204" pitchFamily="34" charset="0"/>
              </a:rPr>
              <a:t>степени II (очного тура) Всероссийской научной </a:t>
            </a:r>
          </a:p>
          <a:p>
            <a:pPr marL="0" indent="0">
              <a:buNone/>
            </a:pPr>
            <a:r>
              <a:rPr lang="ru-RU" sz="1600" dirty="0">
                <a:latin typeface="Arial Narrow" panose="020B0606020202030204" pitchFamily="34" charset="0"/>
              </a:rPr>
              <a:t>конференции-конкурса учащихся имени Льва Толстого (2019 год за 11 класс</a:t>
            </a:r>
            <a:r>
              <a:rPr lang="ru-RU" sz="1600" dirty="0" smtClean="0">
                <a:latin typeface="Arial Narrow" panose="020B0606020202030204" pitchFamily="34" charset="0"/>
              </a:rPr>
              <a:t>)		 </a:t>
            </a:r>
            <a:r>
              <a:rPr lang="ru-RU" sz="1600" dirty="0">
                <a:latin typeface="Arial Narrow" panose="020B0606020202030204" pitchFamily="34" charset="0"/>
              </a:rPr>
              <a:t>- </a:t>
            </a:r>
            <a:r>
              <a:rPr lang="en-US" sz="1600" dirty="0" smtClean="0">
                <a:latin typeface="Arial Narrow" panose="020B0606020202030204" pitchFamily="34" charset="0"/>
              </a:rPr>
              <a:t>3</a:t>
            </a:r>
            <a:r>
              <a:rPr lang="ru-RU" sz="1600" dirty="0" smtClean="0">
                <a:latin typeface="Arial Narrow" panose="020B0606020202030204" pitchFamily="34" charset="0"/>
              </a:rPr>
              <a:t> балла</a:t>
            </a:r>
          </a:p>
          <a:p>
            <a:pPr marL="0" indent="0">
              <a:buNone/>
            </a:pPr>
            <a:r>
              <a:rPr lang="ru-RU" sz="1600" dirty="0" smtClean="0">
                <a:latin typeface="Arial Narrow" panose="020B0606020202030204" pitchFamily="34" charset="0"/>
              </a:rPr>
              <a:t>10. Наличие </a:t>
            </a:r>
            <a:r>
              <a:rPr lang="ru-RU" sz="1600" dirty="0">
                <a:latin typeface="Arial Narrow" panose="020B0606020202030204" pitchFamily="34" charset="0"/>
              </a:rPr>
              <a:t>у поступающих статуса победителя чемпионата по профессиональному мастерству среди инвалидов и лиц с ограниченными возможностями здоровья "</a:t>
            </a:r>
            <a:r>
              <a:rPr lang="ru-RU" sz="1600" dirty="0" err="1" smtClean="0">
                <a:latin typeface="Arial Narrow" panose="020B0606020202030204" pitchFamily="34" charset="0"/>
              </a:rPr>
              <a:t>Абилимпикс</a:t>
            </a:r>
            <a:r>
              <a:rPr lang="ru-RU" sz="1600" dirty="0" smtClean="0">
                <a:latin typeface="Arial Narrow" panose="020B0606020202030204" pitchFamily="34" charset="0"/>
              </a:rPr>
              <a:t>«		 </a:t>
            </a:r>
            <a:r>
              <a:rPr lang="ru-RU" sz="1600" dirty="0">
                <a:latin typeface="Arial Narrow" panose="020B0606020202030204" pitchFamily="34" charset="0"/>
              </a:rPr>
              <a:t>– 5 баллов</a:t>
            </a:r>
          </a:p>
          <a:p>
            <a:pPr marL="0" indent="0">
              <a:spcBef>
                <a:spcPts val="0"/>
              </a:spcBef>
              <a:buNone/>
            </a:pPr>
            <a:endParaRPr lang="ru-RU" sz="1800" dirty="0" smtClean="0"/>
          </a:p>
          <a:p>
            <a:pPr marL="0" indent="0" algn="ctr">
              <a:spcBef>
                <a:spcPts val="0"/>
              </a:spcBef>
              <a:buNone/>
            </a:pPr>
            <a:r>
              <a:rPr lang="ru-RU" sz="1800" b="1" dirty="0" smtClean="0"/>
              <a:t>При </a:t>
            </a:r>
            <a:r>
              <a:rPr lang="ru-RU" sz="1800" b="1" dirty="0"/>
              <a:t>приеме на обучение по программам </a:t>
            </a:r>
            <a:r>
              <a:rPr lang="ru-RU" sz="1800" b="1" dirty="0" err="1"/>
              <a:t>бакалавриата</a:t>
            </a:r>
            <a:r>
              <a:rPr lang="ru-RU" sz="1800" b="1" dirty="0"/>
              <a:t>, программам </a:t>
            </a:r>
            <a:r>
              <a:rPr lang="ru-RU" sz="1800" b="1" dirty="0" err="1"/>
              <a:t>специалитета</a:t>
            </a:r>
            <a:r>
              <a:rPr lang="ru-RU" sz="1800" b="1" dirty="0"/>
              <a:t> поступающему может быть начислено суммарно </a:t>
            </a:r>
            <a:r>
              <a:rPr lang="ru-RU" sz="1800" b="1" dirty="0">
                <a:solidFill>
                  <a:srgbClr val="FF0000"/>
                </a:solidFill>
              </a:rPr>
              <a:t>не более 10 баллов</a:t>
            </a:r>
            <a:endParaRPr lang="ru-RU" sz="1800" b="1" dirty="0">
              <a:solidFill>
                <a:srgbClr val="FF000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1" descr="C:\Documents and Settings\ANShakurova\Рабочий стол\Лого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16632"/>
            <a:ext cx="1728759" cy="6802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80704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" descr="C:\Documents and Settings\ANShakurova\Рабочий стол\Лого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12426"/>
            <a:ext cx="1728759" cy="68027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3896632" y="167895"/>
            <a:ext cx="22744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PT Sans" charset="-52"/>
                <a:ea typeface="PT Sans" charset="-52"/>
              </a:rPr>
              <a:t>ПЛАН ПРИЕМА 2019</a:t>
            </a:r>
            <a:endParaRPr lang="ru-RU" b="1" dirty="0">
              <a:solidFill>
                <a:srgbClr val="C00000"/>
              </a:solidFill>
              <a:latin typeface="PT Sans" charset="-52"/>
              <a:ea typeface="PT Sans" charset="-5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71600" y="836712"/>
            <a:ext cx="1401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err="1">
                <a:solidFill>
                  <a:srgbClr val="C00000"/>
                </a:solidFill>
                <a:latin typeface="Arial Narrow" pitchFamily="34" charset="0"/>
                <a:ea typeface="PT Sans" charset="-52"/>
              </a:rPr>
              <a:t>Б</a:t>
            </a:r>
            <a:r>
              <a:rPr lang="ru-RU" b="1" dirty="0" err="1" smtClean="0">
                <a:solidFill>
                  <a:srgbClr val="C00000"/>
                </a:solidFill>
                <a:latin typeface="Arial Narrow" pitchFamily="34" charset="0"/>
                <a:ea typeface="PT Sans" charset="-52"/>
              </a:rPr>
              <a:t>акалавриат</a:t>
            </a:r>
            <a:endParaRPr lang="ru-RU" b="1" dirty="0">
              <a:solidFill>
                <a:srgbClr val="C00000"/>
              </a:solidFill>
              <a:latin typeface="Arial Narrow" pitchFamily="34" charset="0"/>
              <a:ea typeface="PT Sans" charset="-5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24078" y="4827874"/>
            <a:ext cx="14093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err="1">
                <a:solidFill>
                  <a:srgbClr val="C00000"/>
                </a:solidFill>
                <a:latin typeface="Arial Narrow" pitchFamily="34" charset="0"/>
                <a:ea typeface="PT Sans" charset="-52"/>
              </a:rPr>
              <a:t>С</a:t>
            </a:r>
            <a:r>
              <a:rPr lang="ru-RU" b="1" dirty="0" err="1" smtClean="0">
                <a:solidFill>
                  <a:srgbClr val="C00000"/>
                </a:solidFill>
                <a:latin typeface="Arial Narrow" pitchFamily="34" charset="0"/>
                <a:ea typeface="PT Sans" charset="-52"/>
              </a:rPr>
              <a:t>пециалитет</a:t>
            </a:r>
            <a:endParaRPr lang="ru-RU" b="1" dirty="0">
              <a:solidFill>
                <a:srgbClr val="C00000"/>
              </a:solidFill>
              <a:latin typeface="Arial Narrow" pitchFamily="34" charset="0"/>
              <a:ea typeface="PT Sans" charset="-52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8585546"/>
              </p:ext>
            </p:extLst>
          </p:nvPr>
        </p:nvGraphicFramePr>
        <p:xfrm>
          <a:off x="1043608" y="1268760"/>
          <a:ext cx="7848872" cy="3333750"/>
        </p:xfrm>
        <a:graphic>
          <a:graphicData uri="http://schemas.openxmlformats.org/drawingml/2006/table">
            <a:tbl>
              <a:tblPr firstRow="1" firstCol="1" bandRow="1">
                <a:tableStyleId>{72833802-FEF1-4C79-8D5D-14CF1EAF98D9}</a:tableStyleId>
              </a:tblPr>
              <a:tblGrid>
                <a:gridCol w="439248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205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4391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9189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Arial Narrow" pitchFamily="34" charset="0"/>
                        </a:rPr>
                        <a:t>Направление подготовки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PT Sans" charset="-5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Arial Narrow" pitchFamily="34" charset="0"/>
                        </a:rPr>
                        <a:t>Форма обучения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PT Sans" charset="-5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Arial Narrow" pitchFamily="34" charset="0"/>
                        </a:rPr>
                        <a:t>Бюджет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PT Sans" charset="-5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Arial Narrow" pitchFamily="34" charset="0"/>
                        </a:rPr>
                        <a:t>Контракт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PT Sans" charset="-5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Arial Narrow" pitchFamily="34" charset="0"/>
                        </a:rPr>
                        <a:t>Экономика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PT Sans" charset="-5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Arial Narrow" pitchFamily="34" charset="0"/>
                        </a:rPr>
                        <a:t>очно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PT Sans" charset="-5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Arial Narrow" pitchFamily="34" charset="0"/>
                        </a:rPr>
                        <a:t>20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PT Sans" charset="-5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Arial Narrow" pitchFamily="34" charset="0"/>
                        </a:rPr>
                        <a:t>160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PT Sans" charset="-5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Arial Narrow" pitchFamily="34" charset="0"/>
                        </a:rPr>
                        <a:t>Менеджмент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PT Sans" charset="-5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Arial Narrow" pitchFamily="34" charset="0"/>
                        </a:rPr>
                        <a:t>очно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PT Sans" charset="-5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Arial Narrow" pitchFamily="34" charset="0"/>
                        </a:rPr>
                        <a:t>20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PT Sans" charset="-5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+mn-ea"/>
                        </a:rPr>
                        <a:t>115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PT Sans" charset="-5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Arial Narrow" pitchFamily="34" charset="0"/>
                        </a:rPr>
                        <a:t>Управление персоналом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PT Sans" charset="-5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Arial Narrow" pitchFamily="34" charset="0"/>
                        </a:rPr>
                        <a:t>очно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PT Sans" charset="-5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Arial Narrow" pitchFamily="34" charset="0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PT Sans" charset="-5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+mn-ea"/>
                        </a:rPr>
                        <a:t>40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PT Sans" charset="-5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Arial Narrow" pitchFamily="34" charset="0"/>
                        </a:rPr>
                        <a:t>Государственное и муниципальное управление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PT Sans" charset="-5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Arial Narrow" pitchFamily="34" charset="0"/>
                        </a:rPr>
                        <a:t>очно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PT Sans" charset="-5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Arial Narrow" pitchFamily="34" charset="0"/>
                        </a:rPr>
                        <a:t>20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PT Sans" charset="-5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Arial Narrow" pitchFamily="34" charset="0"/>
                        </a:rPr>
                        <a:t>30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PT Sans" charset="-5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Arial Narrow" pitchFamily="34" charset="0"/>
                        </a:rPr>
                        <a:t>Торговое дело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PT Sans" charset="-5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Arial Narrow" pitchFamily="34" charset="0"/>
                        </a:rPr>
                        <a:t>очно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PT Sans" charset="-5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+mn-ea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PT Sans" charset="-5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Arial Narrow" pitchFamily="34" charset="0"/>
                        </a:rPr>
                        <a:t>23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PT Sans" charset="-5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Arial Narrow" pitchFamily="34" charset="0"/>
                        </a:rPr>
                        <a:t>Природообустройство и водопользование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PT Sans" charset="-5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Arial Narrow" pitchFamily="34" charset="0"/>
                        </a:rPr>
                        <a:t>очно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PT Sans" charset="-5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Arial Narrow" pitchFamily="34" charset="0"/>
                        </a:rPr>
                        <a:t>24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PT Sans" charset="-5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+mn-ea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PT Sans" charset="-5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Arial Narrow" pitchFamily="34" charset="0"/>
                        </a:rPr>
                        <a:t>География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PT Sans" charset="-5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Arial Narrow" pitchFamily="34" charset="0"/>
                        </a:rPr>
                        <a:t>очно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PT Sans" charset="-5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Arial Narrow" pitchFamily="34" charset="0"/>
                        </a:rPr>
                        <a:t>25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PT Sans" charset="-5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PT Sans" charset="-52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PT Sans" charset="-5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Arial Narrow" pitchFamily="34" charset="0"/>
                        </a:rPr>
                        <a:t>Картография и геоинформатика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PT Sans" charset="-5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Arial Narrow" pitchFamily="34" charset="0"/>
                        </a:rPr>
                        <a:t>очно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PT Sans" charset="-5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Arial Narrow" pitchFamily="34" charset="0"/>
                        </a:rPr>
                        <a:t>25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PT Sans" charset="-5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PT Sans" charset="-52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PT Sans" charset="-5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Arial Narrow" pitchFamily="34" charset="0"/>
                        </a:rPr>
                        <a:t>Сервис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PT Sans" charset="-5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Arial Narrow" pitchFamily="34" charset="0"/>
                        </a:rPr>
                        <a:t>очно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PT Sans" charset="-5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+mn-ea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PT Sans" charset="-5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Arial Narrow" pitchFamily="34" charset="0"/>
                        </a:rPr>
                        <a:t>15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PT Sans" charset="-5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Arial Narrow" pitchFamily="34" charset="0"/>
                        </a:rPr>
                        <a:t>Туризм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PT Sans" charset="-5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Arial Narrow" pitchFamily="34" charset="0"/>
                        </a:rPr>
                        <a:t>очно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PT Sans" charset="-5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Arial Narrow" pitchFamily="34" charset="0"/>
                        </a:rPr>
                        <a:t>11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PT Sans" charset="-5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PT Sans" charset="-52"/>
                        </a:rPr>
                        <a:t>40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PT Sans" charset="-5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Arial Narrow" pitchFamily="34" charset="0"/>
                        </a:rPr>
                        <a:t>Педагогическое образование (с двумя профилями подготовки)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PT Sans" charset="-5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Arial Narrow" pitchFamily="34" charset="0"/>
                        </a:rPr>
                        <a:t>очно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PT Sans" charset="-5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+mn-ea"/>
                        </a:rPr>
                        <a:t>20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PT Sans" charset="-5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PT Sans" charset="-52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PT Sans" charset="-5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Arial Narrow" pitchFamily="34" charset="0"/>
                        </a:rPr>
                        <a:t>Экономика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PT Sans" charset="-5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Arial Narrow" pitchFamily="34" charset="0"/>
                        </a:rPr>
                        <a:t>очно-заочно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PT Sans" charset="-5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+mn-ea"/>
                        </a:rPr>
                        <a:t>13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PT Sans" charset="-5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PT Sans" charset="-52"/>
                        </a:rPr>
                        <a:t>12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PT Sans" charset="-5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Arial Narrow" pitchFamily="34" charset="0"/>
                        </a:rPr>
                        <a:t>Менеджмент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PT Sans" charset="-5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Arial Narrow" pitchFamily="34" charset="0"/>
                        </a:rPr>
                        <a:t>очно-заочно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PT Sans" charset="-5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Arial Narrow" pitchFamily="34" charset="0"/>
                        </a:rPr>
                        <a:t>12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PT Sans" charset="-5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Arial Narrow" pitchFamily="34" charset="0"/>
                        </a:rPr>
                        <a:t>13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PT Sans" charset="-5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6382233"/>
              </p:ext>
            </p:extLst>
          </p:nvPr>
        </p:nvGraphicFramePr>
        <p:xfrm>
          <a:off x="1049474" y="5301208"/>
          <a:ext cx="7848871" cy="551634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431681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1300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8078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3827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7581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Arial Narrow" pitchFamily="34" charset="0"/>
                        </a:rPr>
                        <a:t>Направление подготовки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PT Sans" charset="-5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Arial Narrow" pitchFamily="34" charset="0"/>
                        </a:rPr>
                        <a:t>Форма обучения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PT Sans" charset="-5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Arial Narrow" pitchFamily="34" charset="0"/>
                        </a:rPr>
                        <a:t>Бюджет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PT Sans" charset="-5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Arial Narrow" pitchFamily="34" charset="0"/>
                        </a:rPr>
                        <a:t>Контракт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PT Sans" charset="-52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581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u="none" strike="noStrike" dirty="0">
                          <a:effectLst/>
                          <a:latin typeface="Arial Narrow" pitchFamily="34" charset="0"/>
                        </a:rPr>
                        <a:t>Экономическая безопасность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PT Sans" charset="-5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Arial Narrow" pitchFamily="34" charset="0"/>
                        </a:rPr>
                        <a:t>очно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PT Sans" charset="-5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Arial Narrow" pitchFamily="34" charset="0"/>
                        </a:rPr>
                        <a:t>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PT Sans" charset="-5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Arial Narrow" pitchFamily="34" charset="0"/>
                        </a:rPr>
                        <a:t>7</a:t>
                      </a:r>
                      <a:r>
                        <a:rPr lang="ru-RU" sz="1400" u="none" strike="noStrike" dirty="0" smtClean="0">
                          <a:effectLst/>
                          <a:latin typeface="Arial Narrow" pitchFamily="34" charset="0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PT Sans" charset="-52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BD83-C0FF-4781-8E77-71B56794BA5B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3667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" descr="C:\Documents and Settings\ANShakurova\Рабочий стол\Лого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40" y="155083"/>
            <a:ext cx="1728759" cy="680270"/>
          </a:xfrm>
          <a:prstGeom prst="rect">
            <a:avLst/>
          </a:prstGeom>
          <a:noFill/>
        </p:spPr>
      </p:pic>
      <p:pic>
        <p:nvPicPr>
          <p:cNvPr id="19" name="Picture 2" descr="C:\Users\VlaAShein\Desktop\Лого партнёров\PWC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4509" t="-95569" r="114509" b="95569"/>
          <a:stretch/>
        </p:blipFill>
        <p:spPr bwMode="auto">
          <a:xfrm>
            <a:off x="11340752" y="835353"/>
            <a:ext cx="1692425" cy="1384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днс\Desktop\media (1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340768"/>
            <a:ext cx="990000" cy="990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034028" y="1478804"/>
            <a:ext cx="55258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latin typeface="Arial Narrow" pitchFamily="34" charset="0"/>
                <a:ea typeface="Times New Roman" charset="0"/>
                <a:cs typeface="Times New Roman" charset="0"/>
              </a:rPr>
              <a:t>vk.com/</a:t>
            </a:r>
            <a:r>
              <a:rPr lang="ru-RU" sz="3200" b="1" dirty="0" smtClean="0">
                <a:latin typeface="Arial Narrow" pitchFamily="34" charset="0"/>
                <a:ea typeface="Times New Roman" charset="0"/>
                <a:cs typeface="Times New Roman" charset="0"/>
              </a:rPr>
              <a:t>Абитуриент ИУЭИФ КФУ</a:t>
            </a:r>
            <a:endParaRPr lang="ru-RU" sz="3200" b="1" dirty="0">
              <a:latin typeface="Arial Narrow" pitchFamily="34" charset="0"/>
              <a:ea typeface="Times New Roman" charset="0"/>
              <a:cs typeface="Times New Roman" charset="0"/>
            </a:endParaRPr>
          </a:p>
        </p:txBody>
      </p:sp>
      <p:pic>
        <p:nvPicPr>
          <p:cNvPr id="13" name="Picture 5" descr="C:\Users\днс\Desktop\email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180" y="3139343"/>
            <a:ext cx="1012575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034028" y="3232172"/>
            <a:ext cx="358143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err="1" smtClean="0">
                <a:latin typeface="Arial Narrow" pitchFamily="34" charset="0"/>
              </a:rPr>
              <a:t>tspvr</a:t>
            </a:r>
            <a:r>
              <a:rPr lang="ru-RU" sz="3200" b="1" dirty="0" smtClean="0">
                <a:latin typeface="Arial Narrow" pitchFamily="34" charset="0"/>
              </a:rPr>
              <a:t>_</a:t>
            </a:r>
            <a:r>
              <a:rPr lang="en-US" sz="3200" b="1" dirty="0" smtClean="0">
                <a:latin typeface="Arial Narrow" pitchFamily="34" charset="0"/>
              </a:rPr>
              <a:t>iuef@mail.com</a:t>
            </a:r>
            <a:endParaRPr lang="en-US" sz="3200" b="1" dirty="0">
              <a:latin typeface="Arial Narrow" pitchFamily="34" charset="0"/>
            </a:endParaRPr>
          </a:p>
        </p:txBody>
      </p:sp>
      <p:pic>
        <p:nvPicPr>
          <p:cNvPr id="14" name="Picture 8" descr="C:\Users\днс\Desktop\a945eef28564ae85fff5ac18adf637d9-phone-round-icon-by-vexels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083" y="4886732"/>
            <a:ext cx="971672" cy="836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843808" y="116632"/>
            <a:ext cx="47525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Arial Narrow" pitchFamily="34" charset="0"/>
                <a:ea typeface="PT Sans" charset="-52"/>
              </a:rPr>
              <a:t>МЫ  ВСЕГДА  НА  СВЯЗИ!!</a:t>
            </a:r>
            <a:endParaRPr lang="ru-RU" sz="3200" b="1" dirty="0">
              <a:solidFill>
                <a:srgbClr val="C00000"/>
              </a:solidFill>
              <a:latin typeface="Arial Narrow" pitchFamily="34" charset="0"/>
              <a:ea typeface="PT Sans" charset="-52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339752" y="5013176"/>
            <a:ext cx="17748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latin typeface="Arial Narrow" panose="020B0606020202030204" pitchFamily="34" charset="0"/>
              </a:rPr>
              <a:t>291-13-54</a:t>
            </a:r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630865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4563</TotalTime>
  <Words>1483</Words>
  <Application>Microsoft Office PowerPoint</Application>
  <PresentationFormat>Экран (4:3)</PresentationFormat>
  <Paragraphs>429</Paragraphs>
  <Slides>31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40" baseType="lpstr">
      <vt:lpstr>Arial</vt:lpstr>
      <vt:lpstr>Simplified Arabic Fixed</vt:lpstr>
      <vt:lpstr>Calibri</vt:lpstr>
      <vt:lpstr>Arial Narrow</vt:lpstr>
      <vt:lpstr>PT Serif</vt:lpstr>
      <vt:lpstr>PT Sans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ПРОГРАММА СПЕЦИАЛИТЕТА   В  2019  ГОДУ</vt:lpstr>
      <vt:lpstr>Презентация PowerPoint</vt:lpstr>
      <vt:lpstr>    Проходные баллы зачисленных  (бакалавриат, бюджет)</vt:lpstr>
      <vt:lpstr>    Средние баллы зачисленных  (бакалавриат/специалитет, очно, бюджет)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Подача документов</vt:lpstr>
      <vt:lpstr>Учет индивидуальных достижений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Учет, анализ и аудит</dc:title>
  <dc:creator>Сафин Ильшат Раилевич</dc:creator>
  <cp:lastModifiedBy>Уленгов Руслан Анатольевич</cp:lastModifiedBy>
  <cp:revision>329</cp:revision>
  <cp:lastPrinted>2018-06-18T10:49:11Z</cp:lastPrinted>
  <dcterms:created xsi:type="dcterms:W3CDTF">2017-09-04T07:59:46Z</dcterms:created>
  <dcterms:modified xsi:type="dcterms:W3CDTF">2018-10-25T11:06:40Z</dcterms:modified>
</cp:coreProperties>
</file>